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56" r:id="rId2"/>
    <p:sldId id="260" r:id="rId3"/>
    <p:sldId id="261" r:id="rId4"/>
    <p:sldId id="257" r:id="rId5"/>
    <p:sldId id="259" r:id="rId6"/>
    <p:sldId id="262" r:id="rId7"/>
    <p:sldId id="258" r:id="rId8"/>
    <p:sldId id="263" r:id="rId9"/>
    <p:sldId id="264" r:id="rId10"/>
    <p:sldId id="265" r:id="rId11"/>
    <p:sldId id="269" r:id="rId12"/>
    <p:sldId id="266" r:id="rId13"/>
    <p:sldId id="267" r:id="rId14"/>
    <p:sldId id="271" r:id="rId15"/>
    <p:sldId id="270" r:id="rId16"/>
    <p:sldId id="272" r:id="rId17"/>
    <p:sldId id="273" r:id="rId18"/>
    <p:sldId id="274" r:id="rId19"/>
    <p:sldId id="276" r:id="rId20"/>
    <p:sldId id="275" r:id="rId21"/>
    <p:sldId id="277" r:id="rId22"/>
    <p:sldId id="279" r:id="rId23"/>
    <p:sldId id="278" r:id="rId24"/>
    <p:sldId id="298" r:id="rId25"/>
    <p:sldId id="286" r:id="rId26"/>
    <p:sldId id="280" r:id="rId27"/>
    <p:sldId id="281" r:id="rId28"/>
    <p:sldId id="282" r:id="rId29"/>
    <p:sldId id="283" r:id="rId30"/>
    <p:sldId id="287" r:id="rId31"/>
    <p:sldId id="288" r:id="rId32"/>
    <p:sldId id="289" r:id="rId33"/>
    <p:sldId id="290" r:id="rId34"/>
    <p:sldId id="291" r:id="rId35"/>
    <p:sldId id="292" r:id="rId36"/>
    <p:sldId id="294" r:id="rId37"/>
    <p:sldId id="293" r:id="rId38"/>
    <p:sldId id="295" r:id="rId39"/>
    <p:sldId id="296" r:id="rId40"/>
    <p:sldId id="297" r:id="rId41"/>
    <p:sldId id="321" r:id="rId42"/>
    <p:sldId id="317" r:id="rId43"/>
    <p:sldId id="322" r:id="rId44"/>
    <p:sldId id="318" r:id="rId45"/>
    <p:sldId id="319" r:id="rId46"/>
    <p:sldId id="320" r:id="rId47"/>
    <p:sldId id="339"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40" r:id="rId65"/>
  </p:sldIdLst>
  <p:sldSz cx="9144000" cy="6858000" type="screen4x3"/>
  <p:notesSz cx="6888163" cy="100187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256" autoAdjust="0"/>
  </p:normalViewPr>
  <p:slideViewPr>
    <p:cSldViewPr>
      <p:cViewPr>
        <p:scale>
          <a:sx n="78" d="100"/>
          <a:sy n="78" d="100"/>
        </p:scale>
        <p:origin x="-594" y="-90"/>
      </p:cViewPr>
      <p:guideLst>
        <p:guide orient="horz" pos="2160"/>
        <p:guide pos="2880"/>
      </p:guideLst>
    </p:cSldViewPr>
  </p:slideViewPr>
  <p:notesTextViewPr>
    <p:cViewPr>
      <p:scale>
        <a:sx n="1" d="1"/>
        <a:sy n="1" d="1"/>
      </p:scale>
      <p:origin x="0" y="0"/>
    </p:cViewPr>
  </p:notesTextViewPr>
  <p:sorterViewPr>
    <p:cViewPr>
      <p:scale>
        <a:sx n="100" d="100"/>
        <a:sy n="100" d="100"/>
      </p:scale>
      <p:origin x="0" y="791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0936"/>
          </a:xfrm>
          <a:prstGeom prst="rect">
            <a:avLst/>
          </a:prstGeom>
        </p:spPr>
        <p:txBody>
          <a:bodyPr vert="horz" lIns="96601" tIns="48301" rIns="96601" bIns="48301" rtlCol="0"/>
          <a:lstStyle>
            <a:lvl1pPr algn="l">
              <a:defRPr sz="1300"/>
            </a:lvl1pPr>
          </a:lstStyle>
          <a:p>
            <a:r>
              <a:rPr lang="de-DE" smtClean="0"/>
              <a:t>Vortrag: Gemeinde Gottes - 12.10.2020</a:t>
            </a:r>
            <a:endParaRPr lang="de-DE"/>
          </a:p>
        </p:txBody>
      </p:sp>
      <p:sp>
        <p:nvSpPr>
          <p:cNvPr id="3" name="Datumsplatzhalter 2"/>
          <p:cNvSpPr>
            <a:spLocks noGrp="1"/>
          </p:cNvSpPr>
          <p:nvPr>
            <p:ph type="dt" sz="quarter" idx="1"/>
          </p:nvPr>
        </p:nvSpPr>
        <p:spPr>
          <a:xfrm>
            <a:off x="3901698" y="0"/>
            <a:ext cx="2984871" cy="500936"/>
          </a:xfrm>
          <a:prstGeom prst="rect">
            <a:avLst/>
          </a:prstGeom>
        </p:spPr>
        <p:txBody>
          <a:bodyPr vert="horz" lIns="96601" tIns="48301" rIns="96601" bIns="48301" rtlCol="0"/>
          <a:lstStyle>
            <a:lvl1pPr algn="r">
              <a:defRPr sz="1300"/>
            </a:lvl1pPr>
          </a:lstStyle>
          <a:p>
            <a:fld id="{23A2F22C-4B07-4F90-9332-AF0F8AE863B6}" type="datetime1">
              <a:rPr lang="de-DE" smtClean="0"/>
              <a:t>11.10.2020</a:t>
            </a:fld>
            <a:endParaRPr lang="de-DE"/>
          </a:p>
        </p:txBody>
      </p:sp>
      <p:sp>
        <p:nvSpPr>
          <p:cNvPr id="4" name="Fußzeilenplatzhalter 3"/>
          <p:cNvSpPr>
            <a:spLocks noGrp="1"/>
          </p:cNvSpPr>
          <p:nvPr>
            <p:ph type="ftr" sz="quarter" idx="2"/>
          </p:nvPr>
        </p:nvSpPr>
        <p:spPr>
          <a:xfrm>
            <a:off x="0" y="9516039"/>
            <a:ext cx="2984871" cy="500936"/>
          </a:xfrm>
          <a:prstGeom prst="rect">
            <a:avLst/>
          </a:prstGeom>
        </p:spPr>
        <p:txBody>
          <a:bodyPr vert="horz" lIns="96601" tIns="48301" rIns="96601" bIns="48301" rtlCol="0" anchor="b"/>
          <a:lstStyle>
            <a:lvl1pPr algn="l">
              <a:defRPr sz="1300"/>
            </a:lvl1pPr>
          </a:lstStyle>
          <a:p>
            <a:r>
              <a:rPr lang="de-DE" smtClean="0"/>
              <a:t>Jakobus, der Bruder des HERRN</a:t>
            </a:r>
            <a:endParaRPr lang="de-DE"/>
          </a:p>
        </p:txBody>
      </p:sp>
      <p:sp>
        <p:nvSpPr>
          <p:cNvPr id="5" name="Foliennummernplatzhalter 4"/>
          <p:cNvSpPr>
            <a:spLocks noGrp="1"/>
          </p:cNvSpPr>
          <p:nvPr>
            <p:ph type="sldNum" sz="quarter" idx="3"/>
          </p:nvPr>
        </p:nvSpPr>
        <p:spPr>
          <a:xfrm>
            <a:off x="3901698" y="9516039"/>
            <a:ext cx="2984871" cy="500936"/>
          </a:xfrm>
          <a:prstGeom prst="rect">
            <a:avLst/>
          </a:prstGeom>
        </p:spPr>
        <p:txBody>
          <a:bodyPr vert="horz" lIns="96601" tIns="48301" rIns="96601" bIns="48301" rtlCol="0" anchor="b"/>
          <a:lstStyle>
            <a:lvl1pPr algn="r">
              <a:defRPr sz="1300"/>
            </a:lvl1pPr>
          </a:lstStyle>
          <a:p>
            <a:fld id="{2274D6D3-DCA8-45C6-81B3-2DF02BB408E4}" type="slidenum">
              <a:rPr lang="de-DE" smtClean="0"/>
              <a:t>‹Nr.›</a:t>
            </a:fld>
            <a:endParaRPr lang="de-DE"/>
          </a:p>
        </p:txBody>
      </p:sp>
    </p:spTree>
    <p:extLst>
      <p:ext uri="{BB962C8B-B14F-4D97-AF65-F5344CB8AC3E}">
        <p14:creationId xmlns:p14="http://schemas.microsoft.com/office/powerpoint/2010/main" val="32525883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0936"/>
          </a:xfrm>
          <a:prstGeom prst="rect">
            <a:avLst/>
          </a:prstGeom>
        </p:spPr>
        <p:txBody>
          <a:bodyPr vert="horz" lIns="96601" tIns="48301" rIns="96601" bIns="48301" rtlCol="0"/>
          <a:lstStyle>
            <a:lvl1pPr algn="l">
              <a:defRPr sz="1300"/>
            </a:lvl1pPr>
          </a:lstStyle>
          <a:p>
            <a:r>
              <a:rPr lang="de-DE" smtClean="0"/>
              <a:t>Vortrag: Gemeinde Gottes - 12.10.2020</a:t>
            </a:r>
            <a:endParaRPr lang="de-DE"/>
          </a:p>
        </p:txBody>
      </p:sp>
      <p:sp>
        <p:nvSpPr>
          <p:cNvPr id="3" name="Datumsplatzhalter 2"/>
          <p:cNvSpPr>
            <a:spLocks noGrp="1"/>
          </p:cNvSpPr>
          <p:nvPr>
            <p:ph type="dt" idx="1"/>
          </p:nvPr>
        </p:nvSpPr>
        <p:spPr>
          <a:xfrm>
            <a:off x="3901698" y="0"/>
            <a:ext cx="2984871" cy="500936"/>
          </a:xfrm>
          <a:prstGeom prst="rect">
            <a:avLst/>
          </a:prstGeom>
        </p:spPr>
        <p:txBody>
          <a:bodyPr vert="horz" lIns="96601" tIns="48301" rIns="96601" bIns="48301" rtlCol="0"/>
          <a:lstStyle>
            <a:lvl1pPr algn="r">
              <a:defRPr sz="1300"/>
            </a:lvl1pPr>
          </a:lstStyle>
          <a:p>
            <a:fld id="{EF3CB7C0-0B99-4FA4-95D4-E50446669997}" type="datetime1">
              <a:rPr lang="de-DE" smtClean="0"/>
              <a:t>11.10.2020</a:t>
            </a:fld>
            <a:endParaRPr lang="de-DE"/>
          </a:p>
        </p:txBody>
      </p:sp>
      <p:sp>
        <p:nvSpPr>
          <p:cNvPr id="4" name="Folienbildplatzhalter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6601" tIns="48301" rIns="96601" bIns="48301" rtlCol="0" anchor="ctr"/>
          <a:lstStyle/>
          <a:p>
            <a:endParaRPr lang="de-DE"/>
          </a:p>
        </p:txBody>
      </p:sp>
      <p:sp>
        <p:nvSpPr>
          <p:cNvPr id="5" name="Notizenplatzhalter 4"/>
          <p:cNvSpPr>
            <a:spLocks noGrp="1"/>
          </p:cNvSpPr>
          <p:nvPr>
            <p:ph type="body" sz="quarter" idx="3"/>
          </p:nvPr>
        </p:nvSpPr>
        <p:spPr>
          <a:xfrm>
            <a:off x="688817" y="4758890"/>
            <a:ext cx="5510530" cy="4508421"/>
          </a:xfrm>
          <a:prstGeom prst="rect">
            <a:avLst/>
          </a:prstGeom>
        </p:spPr>
        <p:txBody>
          <a:bodyPr vert="horz" lIns="96601" tIns="48301" rIns="96601" bIns="48301"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516039"/>
            <a:ext cx="2984871" cy="500936"/>
          </a:xfrm>
          <a:prstGeom prst="rect">
            <a:avLst/>
          </a:prstGeom>
        </p:spPr>
        <p:txBody>
          <a:bodyPr vert="horz" lIns="96601" tIns="48301" rIns="96601" bIns="48301" rtlCol="0" anchor="b"/>
          <a:lstStyle>
            <a:lvl1pPr algn="l">
              <a:defRPr sz="1300"/>
            </a:lvl1pPr>
          </a:lstStyle>
          <a:p>
            <a:r>
              <a:rPr lang="de-DE" smtClean="0"/>
              <a:t>Jakobus, der Bruder des HERRN</a:t>
            </a:r>
            <a:endParaRPr lang="de-DE"/>
          </a:p>
        </p:txBody>
      </p:sp>
      <p:sp>
        <p:nvSpPr>
          <p:cNvPr id="7" name="Foliennummernplatzhalter 6"/>
          <p:cNvSpPr>
            <a:spLocks noGrp="1"/>
          </p:cNvSpPr>
          <p:nvPr>
            <p:ph type="sldNum" sz="quarter" idx="5"/>
          </p:nvPr>
        </p:nvSpPr>
        <p:spPr>
          <a:xfrm>
            <a:off x="3901698" y="9516039"/>
            <a:ext cx="2984871" cy="500936"/>
          </a:xfrm>
          <a:prstGeom prst="rect">
            <a:avLst/>
          </a:prstGeom>
        </p:spPr>
        <p:txBody>
          <a:bodyPr vert="horz" lIns="96601" tIns="48301" rIns="96601" bIns="48301" rtlCol="0" anchor="b"/>
          <a:lstStyle>
            <a:lvl1pPr algn="r">
              <a:defRPr sz="1300"/>
            </a:lvl1pPr>
          </a:lstStyle>
          <a:p>
            <a:fld id="{4013E2C3-EF0D-4CA9-9AFE-6F8B9DEB6248}" type="slidenum">
              <a:rPr lang="de-DE" smtClean="0"/>
              <a:t>‹Nr.›</a:t>
            </a:fld>
            <a:endParaRPr lang="de-DE"/>
          </a:p>
        </p:txBody>
      </p:sp>
    </p:spTree>
    <p:extLst>
      <p:ext uri="{BB962C8B-B14F-4D97-AF65-F5344CB8AC3E}">
        <p14:creationId xmlns:p14="http://schemas.microsoft.com/office/powerpoint/2010/main" val="301075770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3" Type="http://schemas.openxmlformats.org/officeDocument/2006/relationships/hyperlink" Target="https://de.wikipedia.org/wiki/Judenchristen" TargetMode="External"/><Relationship Id="rId18" Type="http://schemas.openxmlformats.org/officeDocument/2006/relationships/hyperlink" Target="https://de.wikipedia.org/wiki/Rom" TargetMode="External"/><Relationship Id="rId26" Type="http://schemas.openxmlformats.org/officeDocument/2006/relationships/hyperlink" Target="https://de.wikipedia.org/w/index.php?title=Hegesippus&amp;veaction=edit&amp;section=3" TargetMode="External"/><Relationship Id="rId39" Type="http://schemas.openxmlformats.org/officeDocument/2006/relationships/hyperlink" Target="https://de.wikipedia.org/wiki/Kirchenv%C3%A4ter" TargetMode="External"/><Relationship Id="rId21" Type="http://schemas.openxmlformats.org/officeDocument/2006/relationships/hyperlink" Target="https://de.wikipedia.org/wiki/Gnostizismus" TargetMode="External"/><Relationship Id="rId34" Type="http://schemas.openxmlformats.org/officeDocument/2006/relationships/hyperlink" Target="https://de.wikipedia.org/wiki/Altgriechische_Sprache" TargetMode="External"/><Relationship Id="rId42" Type="http://schemas.openxmlformats.org/officeDocument/2006/relationships/hyperlink" Target="https://de.wikipedia.org/wiki/Evangelium_(Buch)" TargetMode="External"/><Relationship Id="rId47" Type="http://schemas.openxmlformats.org/officeDocument/2006/relationships/hyperlink" Target="https://de.wikipedia.org/wiki/Polykarp_von_Smyrna" TargetMode="External"/><Relationship Id="rId50" Type="http://schemas.openxmlformats.org/officeDocument/2006/relationships/hyperlink" Target="https://de.wikipedia.org/wiki/Johannes_(Apostel)" TargetMode="External"/><Relationship Id="rId55" Type="http://schemas.openxmlformats.org/officeDocument/2006/relationships/hyperlink" Target="https://de.wikipedia.org/wiki/Trajan" TargetMode="External"/><Relationship Id="rId63" Type="http://schemas.openxmlformats.org/officeDocument/2006/relationships/hyperlink" Target="https://de.wikipedia.org/wiki/Andreas_(Apostel)" TargetMode="External"/><Relationship Id="rId68" Type="http://schemas.openxmlformats.org/officeDocument/2006/relationships/hyperlink" Target="https://de.wikipedia.org/wiki/Papias_von_Hierapolis#cite_note-11" TargetMode="External"/><Relationship Id="rId76" Type="http://schemas.openxmlformats.org/officeDocument/2006/relationships/hyperlink" Target="https://de.wikipedia.org/wiki/Papias_von_Hierapolis#cite_note-14" TargetMode="External"/><Relationship Id="rId84" Type="http://schemas.openxmlformats.org/officeDocument/2006/relationships/hyperlink" Target="https://de.wikipedia.org/wiki/Johannes_Markus" TargetMode="External"/><Relationship Id="rId7" Type="http://schemas.openxmlformats.org/officeDocument/2006/relationships/hyperlink" Target="https://de.wikipedia.org/w/index.php?title=Hegesippus&amp;action=edit&amp;section=1" TargetMode="External"/><Relationship Id="rId71" Type="http://schemas.openxmlformats.org/officeDocument/2006/relationships/hyperlink" Target="https://de.wikipedia.org/wiki/Johannes_(Evangelist)" TargetMode="External"/><Relationship Id="rId2" Type="http://schemas.openxmlformats.org/officeDocument/2006/relationships/slide" Target="../slides/slide53.xml"/><Relationship Id="rId16" Type="http://schemas.openxmlformats.org/officeDocument/2006/relationships/hyperlink" Target="https://de.wikipedia.org/w/index.php?title=Hegesippus&amp;action=edit&amp;section=2" TargetMode="External"/><Relationship Id="rId29" Type="http://schemas.openxmlformats.org/officeDocument/2006/relationships/hyperlink" Target="https://de.wikipedia.org/wiki/Gnosis" TargetMode="External"/><Relationship Id="rId11" Type="http://schemas.openxmlformats.org/officeDocument/2006/relationships/hyperlink" Target="https://de.wikipedia.org/wiki/Hebr%C3%A4erevangelium" TargetMode="External"/><Relationship Id="rId24" Type="http://schemas.openxmlformats.org/officeDocument/2006/relationships/hyperlink" Target="https://de.wikipedia.org/wiki/Bischof" TargetMode="External"/><Relationship Id="rId32" Type="http://schemas.openxmlformats.org/officeDocument/2006/relationships/hyperlink" Target="https://de.wikipedia.org/wiki/Anicetus" TargetMode="External"/><Relationship Id="rId37" Type="http://schemas.openxmlformats.org/officeDocument/2006/relationships/hyperlink" Target="https://de.wikipedia.org/wiki/Papias_von_Hierapolis#cite_note-1" TargetMode="External"/><Relationship Id="rId40" Type="http://schemas.openxmlformats.org/officeDocument/2006/relationships/hyperlink" Target="https://de.wikipedia.org/wiki/Hierapolis" TargetMode="External"/><Relationship Id="rId45" Type="http://schemas.openxmlformats.org/officeDocument/2006/relationships/hyperlink" Target="https://de.wikipedia.org/wiki/Papias_von_Hierapolis#cite_note-bauckham-3" TargetMode="External"/><Relationship Id="rId53" Type="http://schemas.openxmlformats.org/officeDocument/2006/relationships/hyperlink" Target="https://de.wikipedia.org/wiki/Papias_von_Hierapolis#cite_note-8" TargetMode="External"/><Relationship Id="rId58" Type="http://schemas.openxmlformats.org/officeDocument/2006/relationships/hyperlink" Target="https://de.wikipedia.org/wiki/Papias_von_Hierapolis#cite_note-10" TargetMode="External"/><Relationship Id="rId66" Type="http://schemas.openxmlformats.org/officeDocument/2006/relationships/hyperlink" Target="https://de.wikipedia.org/wiki/Brief_des_Jakobus" TargetMode="External"/><Relationship Id="rId74" Type="http://schemas.openxmlformats.org/officeDocument/2006/relationships/hyperlink" Target="https://de.wikipedia.org/w/index.php?title=Papias_von_Hierapolis&amp;action=edit&amp;section=3" TargetMode="External"/><Relationship Id="rId79" Type="http://schemas.openxmlformats.org/officeDocument/2006/relationships/hyperlink" Target="https://de.wikipedia.org/wiki/Polykarp" TargetMode="External"/><Relationship Id="rId87" Type="http://schemas.openxmlformats.org/officeDocument/2006/relationships/hyperlink" Target="https://de.wikipedia.org/wiki/Papias_von_Hierapolis#cite_note-19" TargetMode="External"/><Relationship Id="rId5" Type="http://schemas.openxmlformats.org/officeDocument/2006/relationships/hyperlink" Target="https://de.wikipedia.org/wiki/Apostelgeschichte" TargetMode="External"/><Relationship Id="rId61" Type="http://schemas.openxmlformats.org/officeDocument/2006/relationships/hyperlink" Target="https://de.wikipedia.org/wiki/Aristion_(M%C3%A4rtyrer)" TargetMode="External"/><Relationship Id="rId82" Type="http://schemas.openxmlformats.org/officeDocument/2006/relationships/hyperlink" Target="https://de.wikipedia.org/wiki/Lucius_Statius_Quadratus" TargetMode="External"/><Relationship Id="rId19" Type="http://schemas.openxmlformats.org/officeDocument/2006/relationships/hyperlink" Target="https://de.wikipedia.org/wiki/Orthodoxie" TargetMode="External"/><Relationship Id="rId4" Type="http://schemas.openxmlformats.org/officeDocument/2006/relationships/hyperlink" Target="https://de.wikipedia.org/wiki/Lukas_(Evangelist)" TargetMode="External"/><Relationship Id="rId9" Type="http://schemas.openxmlformats.org/officeDocument/2006/relationships/hyperlink" Target="https://de.wikipedia.org/wiki/Kirchengeschichte_(Eusebius)" TargetMode="External"/><Relationship Id="rId14" Type="http://schemas.openxmlformats.org/officeDocument/2006/relationships/hyperlink" Target="https://de.wikipedia.org/wiki/Jakobus_(Bruder_Jesu)" TargetMode="External"/><Relationship Id="rId22" Type="http://schemas.openxmlformats.org/officeDocument/2006/relationships/hyperlink" Target="https://de.wikipedia.org/wiki/Marcion" TargetMode="External"/><Relationship Id="rId27" Type="http://schemas.openxmlformats.org/officeDocument/2006/relationships/hyperlink" Target="https://de.wikipedia.org/w/index.php?title=Hegesippus&amp;action=edit&amp;section=3" TargetMode="External"/><Relationship Id="rId30" Type="http://schemas.openxmlformats.org/officeDocument/2006/relationships/hyperlink" Target="https://de.wikipedia.org/wiki/Apostolische_Sukzession" TargetMode="External"/><Relationship Id="rId35" Type="http://schemas.openxmlformats.org/officeDocument/2006/relationships/hyperlink" Target="https://de.wikipedia.org/wiki/60" TargetMode="External"/><Relationship Id="rId43" Type="http://schemas.openxmlformats.org/officeDocument/2006/relationships/hyperlink" Target="https://de.wikipedia.org/w/index.php?title=Papias_von_Hierapolis&amp;veaction=edit&amp;section=1" TargetMode="External"/><Relationship Id="rId48" Type="http://schemas.openxmlformats.org/officeDocument/2006/relationships/hyperlink" Target="https://de.wikipedia.org/wiki/Papias_von_Hierapolis#cite_note-5" TargetMode="External"/><Relationship Id="rId56" Type="http://schemas.openxmlformats.org/officeDocument/2006/relationships/hyperlink" Target="https://de.wikipedia.org/wiki/Papias_von_Hierapolis#cite_note-9" TargetMode="External"/><Relationship Id="rId64" Type="http://schemas.openxmlformats.org/officeDocument/2006/relationships/hyperlink" Target="https://de.wikipedia.org/wiki/Philippus_(Apostel)" TargetMode="External"/><Relationship Id="rId69" Type="http://schemas.openxmlformats.org/officeDocument/2006/relationships/hyperlink" Target="https://de.wikipedia.org/wiki/Richard_Bauckham" TargetMode="External"/><Relationship Id="rId77" Type="http://schemas.openxmlformats.org/officeDocument/2006/relationships/hyperlink" Target="https://de.wikipedia.org/wiki/Papias_von_Hierapolis#cite_note-15" TargetMode="External"/><Relationship Id="rId8" Type="http://schemas.openxmlformats.org/officeDocument/2006/relationships/hyperlink" Target="https://de.wikipedia.org/wiki/Eusebius_von_Caesarea" TargetMode="External"/><Relationship Id="rId51" Type="http://schemas.openxmlformats.org/officeDocument/2006/relationships/hyperlink" Target="https://de.wikipedia.org/wiki/Papias_von_Hierapolis#cite_note-7" TargetMode="External"/><Relationship Id="rId72" Type="http://schemas.openxmlformats.org/officeDocument/2006/relationships/hyperlink" Target="https://de.wikipedia.org/wiki/Papias_von_Hierapolis#cite_note-12" TargetMode="External"/><Relationship Id="rId80" Type="http://schemas.openxmlformats.org/officeDocument/2006/relationships/hyperlink" Target="https://de.wikipedia.org/wiki/Chronicon_Paschale" TargetMode="External"/><Relationship Id="rId85" Type="http://schemas.openxmlformats.org/officeDocument/2006/relationships/hyperlink" Target="https://de.wikipedia.org/wiki/Markusevangelium" TargetMode="External"/><Relationship Id="rId3" Type="http://schemas.openxmlformats.org/officeDocument/2006/relationships/hyperlink" Target="https://de.wikipedia.org/wiki/Kirchenhistoriker" TargetMode="External"/><Relationship Id="rId12" Type="http://schemas.openxmlformats.org/officeDocument/2006/relationships/hyperlink" Target="https://de.wikipedia.org/wiki/R%C3%B6misches_Pal%C3%A4stina" TargetMode="External"/><Relationship Id="rId17" Type="http://schemas.openxmlformats.org/officeDocument/2006/relationships/hyperlink" Target="https://de.wikipedia.org/wiki/Korinth_(antike_Stadt)" TargetMode="External"/><Relationship Id="rId25" Type="http://schemas.openxmlformats.org/officeDocument/2006/relationships/hyperlink" Target="https://de.wikipedia.org/wiki/Hypomnema" TargetMode="External"/><Relationship Id="rId33" Type="http://schemas.openxmlformats.org/officeDocument/2006/relationships/hyperlink" Target="https://de.wikipedia.org/wiki/Iren%C3%A4us_von_Lyon" TargetMode="External"/><Relationship Id="rId38" Type="http://schemas.openxmlformats.org/officeDocument/2006/relationships/hyperlink" Target="https://de.wikipedia.org/wiki/Papias_von_Hierapolis#cite_note-2" TargetMode="External"/><Relationship Id="rId46" Type="http://schemas.openxmlformats.org/officeDocument/2006/relationships/hyperlink" Target="https://de.wikipedia.org/wiki/Papias_von_Hierapolis#cite_note-4" TargetMode="External"/><Relationship Id="rId59" Type="http://schemas.openxmlformats.org/officeDocument/2006/relationships/hyperlink" Target="https://de.wikipedia.org/w/index.php?title=Papias_von_Hierapolis&amp;veaction=edit&amp;section=2" TargetMode="External"/><Relationship Id="rId67" Type="http://schemas.openxmlformats.org/officeDocument/2006/relationships/hyperlink" Target="https://de.wikipedia.org/wiki/Matth%C3%A4us_(Evangelist)" TargetMode="External"/><Relationship Id="rId20" Type="http://schemas.openxmlformats.org/officeDocument/2006/relationships/hyperlink" Target="https://de.wikipedia.org/wiki/H%C3%A4resie" TargetMode="External"/><Relationship Id="rId41" Type="http://schemas.openxmlformats.org/officeDocument/2006/relationships/hyperlink" Target="https://de.wikipedia.org/wiki/Pamukkale" TargetMode="External"/><Relationship Id="rId54" Type="http://schemas.openxmlformats.org/officeDocument/2006/relationships/hyperlink" Target="https://de.wikipedia.org/wiki/Clemens_von_Rom" TargetMode="External"/><Relationship Id="rId62" Type="http://schemas.openxmlformats.org/officeDocument/2006/relationships/hyperlink" Target="https://de.wikipedia.org/wiki/Johannes_der_Presbyter" TargetMode="External"/><Relationship Id="rId70" Type="http://schemas.openxmlformats.org/officeDocument/2006/relationships/hyperlink" Target="https://de.wikipedia.org/wiki/Werner_de_Boor" TargetMode="External"/><Relationship Id="rId75" Type="http://schemas.openxmlformats.org/officeDocument/2006/relationships/hyperlink" Target="https://de.wikipedia.org/wiki/Papias_von_Hierapolis#cite_note-13" TargetMode="External"/><Relationship Id="rId83" Type="http://schemas.openxmlformats.org/officeDocument/2006/relationships/hyperlink" Target="https://de.wikipedia.org/wiki/Papias_von_Hierapolis#cite_note-18" TargetMode="External"/><Relationship Id="rId88" Type="http://schemas.openxmlformats.org/officeDocument/2006/relationships/hyperlink" Target="https://de.wikipedia.org/wiki/Chiliasmus" TargetMode="External"/><Relationship Id="rId1" Type="http://schemas.openxmlformats.org/officeDocument/2006/relationships/notesMaster" Target="../notesMasters/notesMaster1.xml"/><Relationship Id="rId6" Type="http://schemas.openxmlformats.org/officeDocument/2006/relationships/hyperlink" Target="https://de.wikipedia.org/w/index.php?title=Hegesippus&amp;veaction=edit&amp;section=1" TargetMode="External"/><Relationship Id="rId15" Type="http://schemas.openxmlformats.org/officeDocument/2006/relationships/hyperlink" Target="https://de.wikipedia.org/w/index.php?title=Hegesippus&amp;veaction=edit&amp;section=2" TargetMode="External"/><Relationship Id="rId23" Type="http://schemas.openxmlformats.org/officeDocument/2006/relationships/hyperlink" Target="https://de.wikipedia.org/wiki/Apostel" TargetMode="External"/><Relationship Id="rId28" Type="http://schemas.openxmlformats.org/officeDocument/2006/relationships/hyperlink" Target="https://de.wikipedia.org/wiki/Paulus_von_Tarsus" TargetMode="External"/><Relationship Id="rId36" Type="http://schemas.openxmlformats.org/officeDocument/2006/relationships/hyperlink" Target="https://de.wikipedia.org/wiki/163" TargetMode="External"/><Relationship Id="rId49" Type="http://schemas.openxmlformats.org/officeDocument/2006/relationships/hyperlink" Target="https://de.wikipedia.org/wiki/Papias_von_Hierapolis#cite_note-6" TargetMode="External"/><Relationship Id="rId57" Type="http://schemas.openxmlformats.org/officeDocument/2006/relationships/hyperlink" Target="https://de.wikipedia.org/wiki/Philippus_(Diakon)" TargetMode="External"/><Relationship Id="rId10" Type="http://schemas.openxmlformats.org/officeDocument/2006/relationships/hyperlink" Target="https://de.wikipedia.org/wiki/Epiphanios_von_Salamis" TargetMode="External"/><Relationship Id="rId31" Type="http://schemas.openxmlformats.org/officeDocument/2006/relationships/hyperlink" Target="https://de.wikipedia.org/wiki/Simon_Petrus" TargetMode="External"/><Relationship Id="rId44" Type="http://schemas.openxmlformats.org/officeDocument/2006/relationships/hyperlink" Target="https://de.wikipedia.org/w/index.php?title=Papias_von_Hierapolis&amp;action=edit&amp;section=1" TargetMode="External"/><Relationship Id="rId52" Type="http://schemas.openxmlformats.org/officeDocument/2006/relationships/hyperlink" Target="https://de.wikipedia.org/wiki/Ignatius_von_Antiochia" TargetMode="External"/><Relationship Id="rId60" Type="http://schemas.openxmlformats.org/officeDocument/2006/relationships/hyperlink" Target="https://de.wikipedia.org/w/index.php?title=Papias_von_Hierapolis&amp;action=edit&amp;section=2" TargetMode="External"/><Relationship Id="rId65" Type="http://schemas.openxmlformats.org/officeDocument/2006/relationships/hyperlink" Target="https://de.wikipedia.org/wiki/Thomas_(Apostel)" TargetMode="External"/><Relationship Id="rId73" Type="http://schemas.openxmlformats.org/officeDocument/2006/relationships/hyperlink" Target="https://de.wikipedia.org/w/index.php?title=Papias_von_Hierapolis&amp;veaction=edit&amp;section=3" TargetMode="External"/><Relationship Id="rId78" Type="http://schemas.openxmlformats.org/officeDocument/2006/relationships/hyperlink" Target="https://de.wikipedia.org/wiki/Papias_von_Hierapolis#cite_note-16" TargetMode="External"/><Relationship Id="rId81" Type="http://schemas.openxmlformats.org/officeDocument/2006/relationships/hyperlink" Target="https://de.wikipedia.org/wiki/Papias_von_Hierapolis#cite_note-17" TargetMode="External"/><Relationship Id="rId86" Type="http://schemas.openxmlformats.org/officeDocument/2006/relationships/hyperlink" Target="https://de.wikipedia.org/wiki/Matth%C3%A4usevangelium" TargetMode="Externa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8" Type="http://schemas.openxmlformats.org/officeDocument/2006/relationships/hyperlink" Target="https://de.wikipedia.org/wiki/Kirchenv%C3%A4ter" TargetMode="External"/><Relationship Id="rId13" Type="http://schemas.openxmlformats.org/officeDocument/2006/relationships/hyperlink" Target="https://de.wikipedia.org/w/index.php?title=Papias_von_Hierapolis&amp;veaction=edit&amp;section=1" TargetMode="External"/><Relationship Id="rId18" Type="http://schemas.openxmlformats.org/officeDocument/2006/relationships/hyperlink" Target="https://de.wikipedia.org/wiki/Polykarp_von_Smyrna" TargetMode="External"/><Relationship Id="rId26" Type="http://schemas.openxmlformats.org/officeDocument/2006/relationships/hyperlink" Target="https://de.wikipedia.org/wiki/Clemens_von_Rom" TargetMode="External"/><Relationship Id="rId3" Type="http://schemas.openxmlformats.org/officeDocument/2006/relationships/hyperlink" Target="https://de.wikipedia.org/wiki/Altgriechische_Sprache" TargetMode="External"/><Relationship Id="rId21" Type="http://schemas.openxmlformats.org/officeDocument/2006/relationships/hyperlink" Target="https://de.wikipedia.org/wiki/Johannes_(Apostel)" TargetMode="External"/><Relationship Id="rId34" Type="http://schemas.openxmlformats.org/officeDocument/2006/relationships/hyperlink" Target="https://de.wikipedia.org/wiki/Richard_Bauckham" TargetMode="External"/><Relationship Id="rId7" Type="http://schemas.openxmlformats.org/officeDocument/2006/relationships/hyperlink" Target="https://de.wikipedia.org/wiki/Papias_von_Hierapolis#cite_note-2" TargetMode="External"/><Relationship Id="rId12" Type="http://schemas.openxmlformats.org/officeDocument/2006/relationships/hyperlink" Target="https://de.wikipedia.org/wiki/Evangelium_(Buch)" TargetMode="External"/><Relationship Id="rId17" Type="http://schemas.openxmlformats.org/officeDocument/2006/relationships/hyperlink" Target="https://de.wikipedia.org/wiki/Iren%C3%A4us_von_Lyon" TargetMode="External"/><Relationship Id="rId25" Type="http://schemas.openxmlformats.org/officeDocument/2006/relationships/hyperlink" Target="https://de.wikipedia.org/wiki/Papias_von_Hierapolis#cite_note-8" TargetMode="External"/><Relationship Id="rId33" Type="http://schemas.openxmlformats.org/officeDocument/2006/relationships/hyperlink" Target="https://de.wikipedia.org/wiki/Apostel" TargetMode="External"/><Relationship Id="rId2" Type="http://schemas.openxmlformats.org/officeDocument/2006/relationships/slide" Target="../slides/slide56.xml"/><Relationship Id="rId16" Type="http://schemas.openxmlformats.org/officeDocument/2006/relationships/hyperlink" Target="https://de.wikipedia.org/wiki/Papias_von_Hierapolis#cite_note-4" TargetMode="External"/><Relationship Id="rId20" Type="http://schemas.openxmlformats.org/officeDocument/2006/relationships/hyperlink" Target="https://de.wikipedia.org/wiki/Papias_von_Hierapolis#cite_note-6" TargetMode="External"/><Relationship Id="rId29" Type="http://schemas.openxmlformats.org/officeDocument/2006/relationships/hyperlink" Target="https://de.wikipedia.org/wiki/Philippus_(Diakon)" TargetMode="External"/><Relationship Id="rId1" Type="http://schemas.openxmlformats.org/officeDocument/2006/relationships/notesMaster" Target="../notesMasters/notesMaster1.xml"/><Relationship Id="rId6" Type="http://schemas.openxmlformats.org/officeDocument/2006/relationships/hyperlink" Target="https://de.wikipedia.org/wiki/Papias_von_Hierapolis#cite_note-1" TargetMode="External"/><Relationship Id="rId11" Type="http://schemas.openxmlformats.org/officeDocument/2006/relationships/hyperlink" Target="https://de.wikipedia.org/wiki/Pamukkale" TargetMode="External"/><Relationship Id="rId24" Type="http://schemas.openxmlformats.org/officeDocument/2006/relationships/hyperlink" Target="https://de.wikipedia.org/wiki/Ignatius_von_Antiochia" TargetMode="External"/><Relationship Id="rId32" Type="http://schemas.openxmlformats.org/officeDocument/2006/relationships/hyperlink" Target="https://de.wikipedia.org/wiki/Johannes_der_Presbyter" TargetMode="External"/><Relationship Id="rId5" Type="http://schemas.openxmlformats.org/officeDocument/2006/relationships/hyperlink" Target="https://de.wikipedia.org/wiki/163" TargetMode="External"/><Relationship Id="rId15" Type="http://schemas.openxmlformats.org/officeDocument/2006/relationships/hyperlink" Target="https://de.wikipedia.org/wiki/Papias_von_Hierapolis#cite_note-bauckham-3" TargetMode="External"/><Relationship Id="rId23" Type="http://schemas.openxmlformats.org/officeDocument/2006/relationships/hyperlink" Target="https://de.wikipedia.org/wiki/Eusebius_von_Caesarea" TargetMode="External"/><Relationship Id="rId28" Type="http://schemas.openxmlformats.org/officeDocument/2006/relationships/hyperlink" Target="https://de.wikipedia.org/wiki/Papias_von_Hierapolis#cite_note-9" TargetMode="External"/><Relationship Id="rId36" Type="http://schemas.openxmlformats.org/officeDocument/2006/relationships/hyperlink" Target="https://de.wikipedia.org/wiki/Johannes_(Evangelist)" TargetMode="External"/><Relationship Id="rId10" Type="http://schemas.openxmlformats.org/officeDocument/2006/relationships/hyperlink" Target="https://de.wikipedia.org/wiki/Hierapolis" TargetMode="External"/><Relationship Id="rId19" Type="http://schemas.openxmlformats.org/officeDocument/2006/relationships/hyperlink" Target="https://de.wikipedia.org/wiki/Papias_von_Hierapolis#cite_note-5" TargetMode="External"/><Relationship Id="rId31" Type="http://schemas.openxmlformats.org/officeDocument/2006/relationships/hyperlink" Target="https://de.wikipedia.org/wiki/Aristion_(M%C3%A4rtyrer)" TargetMode="External"/><Relationship Id="rId4" Type="http://schemas.openxmlformats.org/officeDocument/2006/relationships/hyperlink" Target="https://de.wikipedia.org/wiki/60" TargetMode="External"/><Relationship Id="rId9" Type="http://schemas.openxmlformats.org/officeDocument/2006/relationships/hyperlink" Target="https://de.wikipedia.org/wiki/Bischof" TargetMode="External"/><Relationship Id="rId14" Type="http://schemas.openxmlformats.org/officeDocument/2006/relationships/hyperlink" Target="https://de.wikipedia.org/w/index.php?title=Papias_von_Hierapolis&amp;action=edit&amp;section=1" TargetMode="External"/><Relationship Id="rId22" Type="http://schemas.openxmlformats.org/officeDocument/2006/relationships/hyperlink" Target="https://de.wikipedia.org/wiki/Papias_von_Hierapolis#cite_note-7" TargetMode="External"/><Relationship Id="rId27" Type="http://schemas.openxmlformats.org/officeDocument/2006/relationships/hyperlink" Target="https://de.wikipedia.org/wiki/Trajan" TargetMode="External"/><Relationship Id="rId30" Type="http://schemas.openxmlformats.org/officeDocument/2006/relationships/hyperlink" Target="https://de.wikipedia.org/wiki/Papias_von_Hierapolis#cite_note-10" TargetMode="External"/><Relationship Id="rId35" Type="http://schemas.openxmlformats.org/officeDocument/2006/relationships/hyperlink" Target="https://de.wikipedia.org/wiki/Werner_de_Boor" TargetMode="External"/></Relationships>
</file>

<file path=ppt/notesSlides/_rels/notesSlide57.xml.rels><?xml version="1.0" encoding="UTF-8" standalone="yes"?>
<Relationships xmlns="http://schemas.openxmlformats.org/package/2006/relationships"><Relationship Id="rId8" Type="http://schemas.openxmlformats.org/officeDocument/2006/relationships/hyperlink" Target="https://de.wikipedia.org/wiki/Johannes_Markus" TargetMode="External"/><Relationship Id="rId3" Type="http://schemas.openxmlformats.org/officeDocument/2006/relationships/hyperlink" Target="https://de.wikipedia.org/wiki/Polykarp" TargetMode="External"/><Relationship Id="rId7" Type="http://schemas.openxmlformats.org/officeDocument/2006/relationships/hyperlink" Target="https://de.wikipedia.org/wiki/Papias_von_Hierapolis#cite_note-18" TargetMode="External"/><Relationship Id="rId12" Type="http://schemas.openxmlformats.org/officeDocument/2006/relationships/hyperlink" Target="https://de.wikipedia.org/wiki/Matth%C3%A4usevangelium" TargetMode="External"/><Relationship Id="rId2" Type="http://schemas.openxmlformats.org/officeDocument/2006/relationships/slide" Target="../slides/slide57.xml"/><Relationship Id="rId1" Type="http://schemas.openxmlformats.org/officeDocument/2006/relationships/notesMaster" Target="../notesMasters/notesMaster1.xml"/><Relationship Id="rId6" Type="http://schemas.openxmlformats.org/officeDocument/2006/relationships/hyperlink" Target="https://de.wikipedia.org/wiki/Lucius_Statius_Quadratus" TargetMode="External"/><Relationship Id="rId11" Type="http://schemas.openxmlformats.org/officeDocument/2006/relationships/hyperlink" Target="https://de.wikipedia.org/wiki/Matth%C3%A4us_(Evangelist)" TargetMode="External"/><Relationship Id="rId5" Type="http://schemas.openxmlformats.org/officeDocument/2006/relationships/hyperlink" Target="https://de.wikipedia.org/wiki/Papias_von_Hierapolis#cite_note-17" TargetMode="External"/><Relationship Id="rId10" Type="http://schemas.openxmlformats.org/officeDocument/2006/relationships/hyperlink" Target="https://de.wikipedia.org/wiki/Markusevangelium" TargetMode="External"/><Relationship Id="rId4" Type="http://schemas.openxmlformats.org/officeDocument/2006/relationships/hyperlink" Target="https://de.wikipedia.org/wiki/Chronicon_Paschale" TargetMode="External"/><Relationship Id="rId9" Type="http://schemas.openxmlformats.org/officeDocument/2006/relationships/hyperlink" Target="https://de.wikipedia.org/wiki/Simon_Petrus" TargetMode="External"/></Relationships>
</file>

<file path=ppt/notesSlides/_rels/notesSlide58.xml.rels><?xml version="1.0" encoding="UTF-8" standalone="yes"?>
<Relationships xmlns="http://schemas.openxmlformats.org/package/2006/relationships"><Relationship Id="rId8" Type="http://schemas.openxmlformats.org/officeDocument/2006/relationships/hyperlink" Target="https://de.wikipedia.org/wiki/Kirchengeschichte_(Literatur)" TargetMode="External"/><Relationship Id="rId3" Type="http://schemas.openxmlformats.org/officeDocument/2006/relationships/hyperlink" Target="https://de.wikipedia.org/wiki/Palaestina" TargetMode="External"/><Relationship Id="rId7" Type="http://schemas.openxmlformats.org/officeDocument/2006/relationships/hyperlink" Target="https://de.wikipedia.org/wiki/Sp%C3%A4tantike" TargetMode="External"/><Relationship Id="rId2" Type="http://schemas.openxmlformats.org/officeDocument/2006/relationships/slide" Target="../slides/slide58.xml"/><Relationship Id="rId1" Type="http://schemas.openxmlformats.org/officeDocument/2006/relationships/notesMaster" Target="../notesMasters/notesMaster1.xml"/><Relationship Id="rId6" Type="http://schemas.openxmlformats.org/officeDocument/2006/relationships/hyperlink" Target="https://de.wikipedia.org/wiki/Latein" TargetMode="External"/><Relationship Id="rId5" Type="http://schemas.openxmlformats.org/officeDocument/2006/relationships/hyperlink" Target="https://de.wikipedia.org/wiki/Altgriechische_Sprache" TargetMode="External"/><Relationship Id="rId4" Type="http://schemas.openxmlformats.org/officeDocument/2006/relationships/hyperlink" Target="https://de.wikipedia.org/wiki/Caesarea_Maritima" TargetMode="External"/><Relationship Id="rId9" Type="http://schemas.openxmlformats.org/officeDocument/2006/relationships/hyperlink" Target="https://de.wikipedia.org/wiki/Kirchenvater" TargetMode="External"/></Relationships>
</file>

<file path=ppt/notesSlides/_rels/notesSlide59.xml.rels><?xml version="1.0" encoding="UTF-8" standalone="yes"?>
<Relationships xmlns="http://schemas.openxmlformats.org/package/2006/relationships"><Relationship Id="rId8" Type="http://schemas.openxmlformats.org/officeDocument/2006/relationships/hyperlink" Target="https://de.wikipedia.org/wiki/Kirchengeschichte_(Literatur)" TargetMode="External"/><Relationship Id="rId3" Type="http://schemas.openxmlformats.org/officeDocument/2006/relationships/hyperlink" Target="https://de.wikipedia.org/wiki/Palaestina" TargetMode="External"/><Relationship Id="rId7" Type="http://schemas.openxmlformats.org/officeDocument/2006/relationships/hyperlink" Target="https://de.wikipedia.org/wiki/Sp%C3%A4tantike" TargetMode="External"/><Relationship Id="rId2" Type="http://schemas.openxmlformats.org/officeDocument/2006/relationships/slide" Target="../slides/slide59.xml"/><Relationship Id="rId1" Type="http://schemas.openxmlformats.org/officeDocument/2006/relationships/notesMaster" Target="../notesMasters/notesMaster1.xml"/><Relationship Id="rId6" Type="http://schemas.openxmlformats.org/officeDocument/2006/relationships/hyperlink" Target="https://de.wikipedia.org/wiki/Latein" TargetMode="External"/><Relationship Id="rId5" Type="http://schemas.openxmlformats.org/officeDocument/2006/relationships/hyperlink" Target="https://de.wikipedia.org/wiki/Altgriechische_Sprache" TargetMode="External"/><Relationship Id="rId4" Type="http://schemas.openxmlformats.org/officeDocument/2006/relationships/hyperlink" Target="https://de.wikipedia.org/wiki/Caesarea_Maritima" TargetMode="External"/><Relationship Id="rId9" Type="http://schemas.openxmlformats.org/officeDocument/2006/relationships/hyperlink" Target="https://de.wikipedia.org/wiki/Kirchenvater"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8" Type="http://schemas.openxmlformats.org/officeDocument/2006/relationships/hyperlink" Target="https://de.wikipedia.org/wiki/Kirchengeschichte_(Literatur)" TargetMode="External"/><Relationship Id="rId3" Type="http://schemas.openxmlformats.org/officeDocument/2006/relationships/hyperlink" Target="https://de.wikipedia.org/wiki/Palaestina" TargetMode="External"/><Relationship Id="rId7" Type="http://schemas.openxmlformats.org/officeDocument/2006/relationships/hyperlink" Target="https://de.wikipedia.org/wiki/Sp%C3%A4tantike" TargetMode="External"/><Relationship Id="rId2" Type="http://schemas.openxmlformats.org/officeDocument/2006/relationships/slide" Target="../slides/slide60.xml"/><Relationship Id="rId1" Type="http://schemas.openxmlformats.org/officeDocument/2006/relationships/notesMaster" Target="../notesMasters/notesMaster1.xml"/><Relationship Id="rId6" Type="http://schemas.openxmlformats.org/officeDocument/2006/relationships/hyperlink" Target="https://de.wikipedia.org/wiki/Latein" TargetMode="External"/><Relationship Id="rId5" Type="http://schemas.openxmlformats.org/officeDocument/2006/relationships/hyperlink" Target="https://de.wikipedia.org/wiki/Altgriechische_Sprache" TargetMode="External"/><Relationship Id="rId4" Type="http://schemas.openxmlformats.org/officeDocument/2006/relationships/hyperlink" Target="https://de.wikipedia.org/wiki/Caesarea_Maritima" TargetMode="External"/><Relationship Id="rId9" Type="http://schemas.openxmlformats.org/officeDocument/2006/relationships/hyperlink" Target="https://de.wikipedia.org/wiki/Kirchenvater" TargetMode="External"/></Relationships>
</file>

<file path=ppt/notesSlides/_rels/notesSlide61.xml.rels><?xml version="1.0" encoding="UTF-8" standalone="yes"?>
<Relationships xmlns="http://schemas.openxmlformats.org/package/2006/relationships"><Relationship Id="rId8" Type="http://schemas.openxmlformats.org/officeDocument/2006/relationships/hyperlink" Target="https://de.wikipedia.org/wiki/Kirchengeschichte_(Literatur)" TargetMode="External"/><Relationship Id="rId3" Type="http://schemas.openxmlformats.org/officeDocument/2006/relationships/hyperlink" Target="https://de.wikipedia.org/wiki/Palaestina" TargetMode="External"/><Relationship Id="rId7" Type="http://schemas.openxmlformats.org/officeDocument/2006/relationships/hyperlink" Target="https://de.wikipedia.org/wiki/Sp%C3%A4tantike" TargetMode="External"/><Relationship Id="rId2" Type="http://schemas.openxmlformats.org/officeDocument/2006/relationships/slide" Target="../slides/slide61.xml"/><Relationship Id="rId1" Type="http://schemas.openxmlformats.org/officeDocument/2006/relationships/notesMaster" Target="../notesMasters/notesMaster1.xml"/><Relationship Id="rId6" Type="http://schemas.openxmlformats.org/officeDocument/2006/relationships/hyperlink" Target="https://de.wikipedia.org/wiki/Latein" TargetMode="External"/><Relationship Id="rId5" Type="http://schemas.openxmlformats.org/officeDocument/2006/relationships/hyperlink" Target="https://de.wikipedia.org/wiki/Altgriechische_Sprache" TargetMode="External"/><Relationship Id="rId4" Type="http://schemas.openxmlformats.org/officeDocument/2006/relationships/hyperlink" Target="https://de.wikipedia.org/wiki/Caesarea_Maritima" TargetMode="External"/><Relationship Id="rId9" Type="http://schemas.openxmlformats.org/officeDocument/2006/relationships/hyperlink" Target="https://de.wikipedia.org/wiki/Kirchenvater" TargetMode="External"/></Relationships>
</file>

<file path=ppt/notesSlides/_rels/notesSlide62.xml.rels><?xml version="1.0" encoding="UTF-8" standalone="yes"?>
<Relationships xmlns="http://schemas.openxmlformats.org/package/2006/relationships"><Relationship Id="rId8" Type="http://schemas.openxmlformats.org/officeDocument/2006/relationships/hyperlink" Target="https://de.wikipedia.org/wiki/Hieronymus_(Kirchenvater)" TargetMode="External"/><Relationship Id="rId3" Type="http://schemas.openxmlformats.org/officeDocument/2006/relationships/hyperlink" Target="https://de.wikipedia.org/wiki/Eusebius_von_Caesarea#cite_note-3" TargetMode="External"/><Relationship Id="rId7" Type="http://schemas.openxmlformats.org/officeDocument/2006/relationships/hyperlink" Target="https://de.wikipedia.org/wiki/Josef_Karst" TargetMode="External"/><Relationship Id="rId2" Type="http://schemas.openxmlformats.org/officeDocument/2006/relationships/slide" Target="../slides/slide62.xml"/><Relationship Id="rId1" Type="http://schemas.openxmlformats.org/officeDocument/2006/relationships/notesMaster" Target="../notesMasters/notesMaster1.xml"/><Relationship Id="rId6" Type="http://schemas.openxmlformats.org/officeDocument/2006/relationships/hyperlink" Target="https://de.wikipedia.org/wiki/Armenische_Sprache" TargetMode="External"/><Relationship Id="rId5" Type="http://schemas.openxmlformats.org/officeDocument/2006/relationships/hyperlink" Target="https://de.wikipedia.org/wiki/Chronologie" TargetMode="External"/><Relationship Id="rId4" Type="http://schemas.openxmlformats.org/officeDocument/2006/relationships/hyperlink" Target="https://de.wikipedia.org/wiki/Quelle_(Geschichtswissenschaft)" TargetMode="External"/><Relationship Id="rId9" Type="http://schemas.openxmlformats.org/officeDocument/2006/relationships/hyperlink" Target="https://de.wikipedia.org/wiki/Latein" TargetMode="External"/></Relationships>
</file>

<file path=ppt/notesSlides/_rels/notesSlide63.xml.rels><?xml version="1.0" encoding="UTF-8" standalone="yes"?>
<Relationships xmlns="http://schemas.openxmlformats.org/package/2006/relationships"><Relationship Id="rId8" Type="http://schemas.openxmlformats.org/officeDocument/2006/relationships/hyperlink" Target="https://de.wikipedia.org/wiki/Hieronymus_(Kirchenvater)" TargetMode="External"/><Relationship Id="rId3" Type="http://schemas.openxmlformats.org/officeDocument/2006/relationships/hyperlink" Target="https://de.wikipedia.org/wiki/Eusebius_von_Caesarea#cite_note-3" TargetMode="External"/><Relationship Id="rId7" Type="http://schemas.openxmlformats.org/officeDocument/2006/relationships/hyperlink" Target="https://de.wikipedia.org/wiki/Josef_Karst" TargetMode="External"/><Relationship Id="rId2" Type="http://schemas.openxmlformats.org/officeDocument/2006/relationships/slide" Target="../slides/slide63.xml"/><Relationship Id="rId1" Type="http://schemas.openxmlformats.org/officeDocument/2006/relationships/notesMaster" Target="../notesMasters/notesMaster1.xml"/><Relationship Id="rId6" Type="http://schemas.openxmlformats.org/officeDocument/2006/relationships/hyperlink" Target="https://de.wikipedia.org/wiki/Armenische_Sprache" TargetMode="External"/><Relationship Id="rId5" Type="http://schemas.openxmlformats.org/officeDocument/2006/relationships/hyperlink" Target="https://de.wikipedia.org/wiki/Chronologie" TargetMode="External"/><Relationship Id="rId4" Type="http://schemas.openxmlformats.org/officeDocument/2006/relationships/hyperlink" Target="https://de.wikipedia.org/wiki/Quelle_(Geschichtswissenschaft)" TargetMode="External"/><Relationship Id="rId9" Type="http://schemas.openxmlformats.org/officeDocument/2006/relationships/hyperlink" Target="https://de.wikipedia.org/wiki/Latein" TargetMode="Externa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013E2C3-EF0D-4CA9-9AFE-6F8B9DEB6248}" type="slidenum">
              <a:rPr lang="de-DE" smtClean="0"/>
              <a:t>1</a:t>
            </a:fld>
            <a:endParaRPr lang="de-DE"/>
          </a:p>
        </p:txBody>
      </p:sp>
      <p:sp>
        <p:nvSpPr>
          <p:cNvPr id="5" name="Datumsplatzhalter 4"/>
          <p:cNvSpPr>
            <a:spLocks noGrp="1"/>
          </p:cNvSpPr>
          <p:nvPr>
            <p:ph type="dt" idx="11"/>
          </p:nvPr>
        </p:nvSpPr>
        <p:spPr/>
        <p:txBody>
          <a:bodyPr/>
          <a:lstStyle/>
          <a:p>
            <a:fld id="{512AB4FA-DED1-4783-AB98-8A6A301EA592}"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2834620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Auch hier wird deutlich, dass Jesus eine besondere Rolle in der Familie spielte.</a:t>
            </a:r>
          </a:p>
          <a:p>
            <a:r>
              <a:rPr lang="de-DE" dirty="0" smtClean="0"/>
              <a:t>Der</a:t>
            </a:r>
            <a:r>
              <a:rPr lang="de-DE" baseline="0" dirty="0" smtClean="0"/>
              <a:t> Vater Joseph taucht nicht mehr auf.</a:t>
            </a:r>
          </a:p>
          <a:p>
            <a:r>
              <a:rPr lang="de-DE" baseline="0" dirty="0" smtClean="0"/>
              <a:t>Vermutlich ist Joseph verstorben, er wäre jetzt über 50 Jahre, wenn er bei der Geburt Jesu über 20 Jahre alt gewesen wäre, vermutlich war er da schon älter. Die Lebenserwartung in der Zeit war etwa 50 Jahre, so dass es sich um einen natürliche Tod gehandelt haben wird, der deshalb im NT keine zusätzliche Erwähnung fand.</a:t>
            </a:r>
          </a:p>
          <a:p>
            <a:r>
              <a:rPr lang="de-DE" baseline="0" dirty="0" smtClean="0"/>
              <a:t>Ob Jesus den Zimmermannsbetrieb seines Vaters verkauft hat oder einen Haushalter eingesetzt hat, wissen wir nicht. Da wir von keinem Broterwerb Jesu hören, ist es naheliegend zu vermuten, dass die Familie von diesem ererbten Vermögen lebte.</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10</a:t>
            </a:fld>
            <a:endParaRPr lang="de-DE"/>
          </a:p>
        </p:txBody>
      </p:sp>
      <p:sp>
        <p:nvSpPr>
          <p:cNvPr id="5" name="Datumsplatzhalter 4"/>
          <p:cNvSpPr>
            <a:spLocks noGrp="1"/>
          </p:cNvSpPr>
          <p:nvPr>
            <p:ph type="dt" idx="11"/>
          </p:nvPr>
        </p:nvSpPr>
        <p:spPr/>
        <p:txBody>
          <a:bodyPr/>
          <a:lstStyle/>
          <a:p>
            <a:fld id="{ABD3DC3B-DCDC-49C9-A093-81BDEC013BFE}"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Bibliothek </a:t>
            </a:r>
            <a:r>
              <a:rPr lang="de-DE" sz="1300" dirty="0"/>
              <a:t>der </a:t>
            </a:r>
            <a:r>
              <a:rPr lang="de-DE" sz="1300" dirty="0"/>
              <a:t>Kirchenväter </a:t>
            </a:r>
            <a:r>
              <a:rPr lang="de-DE" dirty="0" smtClean="0"/>
              <a:t>Eusebius von Cäsarea († um 340) Kirchengeschichte (Historia </a:t>
            </a:r>
            <a:r>
              <a:rPr lang="de-DE" dirty="0" err="1" smtClean="0"/>
              <a:t>Ecclesiastica</a:t>
            </a:r>
            <a:r>
              <a:rPr lang="de-DE" dirty="0" smtClean="0"/>
              <a:t>) III 20</a:t>
            </a:r>
          </a:p>
          <a:p>
            <a:pPr algn="just" defTabSz="6723519">
              <a:spcAft>
                <a:spcPts val="634"/>
              </a:spcAft>
              <a:tabLst>
                <a:tab pos="7986722" algn="r"/>
              </a:tabLst>
            </a:pPr>
            <a:r>
              <a:rPr lang="de-DE" b="1" dirty="0" smtClean="0"/>
              <a:t>Domitian</a:t>
            </a:r>
            <a:r>
              <a:rPr lang="de-DE" dirty="0" smtClean="0"/>
              <a:t> geboren 24. Oktober 51 in Rom; ermordet 18. September 96 in Rom, war vom 14. September 81 bis zu seinem Tod römischer Kaiser.</a:t>
            </a:r>
          </a:p>
          <a:p>
            <a:pPr algn="just" defTabSz="6723519">
              <a:spcAft>
                <a:spcPts val="634"/>
              </a:spcAft>
              <a:tabLst>
                <a:tab pos="7986722" algn="r"/>
              </a:tabLst>
            </a:pPr>
            <a:r>
              <a:rPr lang="de-DE" b="1" dirty="0" smtClean="0"/>
              <a:t>Trajan</a:t>
            </a:r>
            <a:r>
              <a:rPr lang="de-DE" dirty="0" smtClean="0"/>
              <a:t> geboren 18. September 53, vielleicht in </a:t>
            </a:r>
            <a:r>
              <a:rPr lang="de-DE" dirty="0" err="1" smtClean="0"/>
              <a:t>Italica</a:t>
            </a:r>
            <a:r>
              <a:rPr lang="de-DE" dirty="0" smtClean="0"/>
              <a:t> (Spanien) oder in Rom; gestorben 8. August 117 in </a:t>
            </a:r>
            <a:r>
              <a:rPr lang="de-DE" dirty="0" err="1" smtClean="0"/>
              <a:t>Selinus</a:t>
            </a:r>
            <a:r>
              <a:rPr lang="de-DE" dirty="0" smtClean="0"/>
              <a:t>, Kilikien, von Januar 98 bis zu seinem Tode römischer Kaiser.</a:t>
            </a:r>
          </a:p>
          <a:p>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11</a:t>
            </a:fld>
            <a:endParaRPr lang="de-DE"/>
          </a:p>
        </p:txBody>
      </p:sp>
      <p:sp>
        <p:nvSpPr>
          <p:cNvPr id="5" name="Datumsplatzhalter 4"/>
          <p:cNvSpPr>
            <a:spLocks noGrp="1"/>
          </p:cNvSpPr>
          <p:nvPr>
            <p:ph type="dt" idx="11"/>
          </p:nvPr>
        </p:nvSpPr>
        <p:spPr/>
        <p:txBody>
          <a:bodyPr/>
          <a:lstStyle/>
          <a:p>
            <a:fld id="{8375B647-77A0-4B97-8D20-6CA13658404A}"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12</a:t>
            </a:fld>
            <a:endParaRPr lang="de-DE"/>
          </a:p>
        </p:txBody>
      </p:sp>
      <p:sp>
        <p:nvSpPr>
          <p:cNvPr id="5" name="Datumsplatzhalter 4"/>
          <p:cNvSpPr>
            <a:spLocks noGrp="1"/>
          </p:cNvSpPr>
          <p:nvPr>
            <p:ph type="dt" idx="11"/>
          </p:nvPr>
        </p:nvSpPr>
        <p:spPr/>
        <p:txBody>
          <a:bodyPr/>
          <a:lstStyle/>
          <a:p>
            <a:fld id="{9B4C8677-6561-49E4-A1AD-B7B20DA1DAFA}"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Nach außen entstand der Eindruck, dass Maria und Joseph fünf gemeinsame Söhne hatten, Jesus, Jakobus, Joses, Simon und Judas.</a:t>
            </a:r>
          </a:p>
          <a:p>
            <a:r>
              <a:rPr lang="de-DE" dirty="0" smtClean="0"/>
              <a:t>Die Gespräche aus den Bergen von Judäa scheinen nicht bis Nazareth gedrungen zu sein. Die</a:t>
            </a:r>
            <a:r>
              <a:rPr lang="de-DE" baseline="0" dirty="0" smtClean="0"/>
              <a:t> Familie ist auch ganz offenbar nicht damit hausieren gegangen, dass sie die Familie des Messias ist. </a:t>
            </a:r>
            <a:r>
              <a:rPr lang="de-DE" dirty="0" smtClean="0"/>
              <a:t>Auf jeden Fall hat die Familie des Joseph davon in Nazareth nicht gesprochen. Vermutlich hat sie die Flucht aus Bethlehem nach Ägypten und die Ereignisse in Bethlehem selbst, der Kindermord des Herodes, so erschreckt, dass sie nicht darüber sprechen mochten. Es war ihnen klar, welche Gefahr bestand, wenn bekannt wurde, dass Jesus der verheißene Messias war. </a:t>
            </a:r>
          </a:p>
          <a:p>
            <a:r>
              <a:rPr lang="de-DE" dirty="0" smtClean="0"/>
              <a:t>Auch die Prophetie des Simeon „und dir selbst wird ein Schwert durch die Seele dringen“ ( Lukas 2,35) war nicht dazu angetan, Maria alle Sorgen zu nehmen. Sie werden in Nazareth als Familie des Zimmermanns möglichst zurückhaltend gelebt haben, um politischer Verfolgung zu entgehen und schon deshalb keine Sonderrolle in Anspruch genommen haben. </a:t>
            </a:r>
          </a:p>
          <a:p>
            <a:r>
              <a:rPr lang="de-DE" dirty="0" smtClean="0"/>
              <a:t>Es ist daher auch auszuschließen, dass der kleine Jesus bereits Wunder in der Öffentlichkeit getan hat, denn diese wären sicher im kollektiven Gedächtnis der Stadt haften geblieben. Man hätte sich dann in der Synagoge von Nazareth über Jesu kraftvolle Predigt nicht so sehr gewundert, sondern darauf verwiesen, dass er schon immer ein Sonderling war. Dies ist aber aus der Reaktion der Synagoge von Nazareth nicht zu entnehmen, im Gegenteil. Die Berichte der apokryphen Evangelien (z.B. Protoevangelium des Jakobus oder Pseudo-Matthäusevangelium) zu diesem Thema mit ihren Totenauferweckungen durch das Kind Jesu sind damit wohl als Märchen abzutun. Sie entwerfen ein Bild des jungen Jesus, das nicht von dem Gehorsam des 12-jährigen Jesus geprägt ist, den Lukas hervorhebt.</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13</a:t>
            </a:fld>
            <a:endParaRPr lang="de-DE"/>
          </a:p>
        </p:txBody>
      </p:sp>
      <p:sp>
        <p:nvSpPr>
          <p:cNvPr id="5" name="Datumsplatzhalter 4"/>
          <p:cNvSpPr>
            <a:spLocks noGrp="1"/>
          </p:cNvSpPr>
          <p:nvPr>
            <p:ph type="dt" idx="11"/>
          </p:nvPr>
        </p:nvSpPr>
        <p:spPr/>
        <p:txBody>
          <a:bodyPr/>
          <a:lstStyle/>
          <a:p>
            <a:fld id="{4ACC21BC-BC44-423E-B455-48A06C1911CE}"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Markus vermeidet es, Namen zu nennen. Wer hat gesagt: „Er ist von Sinnen!“ War es Maria, wohl kaum. Sie wird eher Sorge um ihren Sohn gehabt haben: „Junge, nun iss doch wenigstens in Ruhe.“ Eher schon passt es zu Jakobus. Er stand im Schatten seines</a:t>
            </a:r>
            <a:r>
              <a:rPr lang="de-DE" baseline="0" dirty="0" smtClean="0"/>
              <a:t> großen Bruders und jetzt kam seine Chance, denn selbst die Mutter, die immer so treu zu ihm gehalten hat, beginnt zu zweifeln, ob das alles so richtig ist. Er spricht es aus, was vielleicht alle denken oder befürchten.</a:t>
            </a:r>
          </a:p>
          <a:p>
            <a:r>
              <a:rPr lang="de-DE" baseline="0" dirty="0" smtClean="0"/>
              <a:t>Wir dürfen diese Begebenheit, die nur Markus berichtet, nicht überbewerten. Es kann sein, dass die Familie im Prinzip zu Jesus stand und nur in solchen Situationen großen Stresses bremste und tat, was alle Familien der Welt tun, wenn sie ein Familienmitglied unter zu großem Druck wissen: „Nimm dich zurück, das </a:t>
            </a:r>
            <a:r>
              <a:rPr lang="de-DE" baseline="0" dirty="0" err="1" smtClean="0"/>
              <a:t>hälst</a:t>
            </a:r>
            <a:r>
              <a:rPr lang="de-DE" baseline="0" dirty="0" smtClean="0"/>
              <a:t> du nicht mehr lange durch.“ Es kann aber auch sein, dass wir hier eine typische Begebenheit sehen, die die Distanz, die zwischen Jesus und seiner Familie bestand, verdeutlicht. Vielleicht gilt für Maria eher die erste Interpretation, sie stand im Prinzip zu Jesus. Für Jakobus wird mag eher gelten, dass er seinen Bruder kritisch sah und seine Mutter unter Druck setzte: „Du musst ihm aber auch mal sagen, dass das so nicht geht. Auf dich hört er vielleicht. Langsam spinnt er …“</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14</a:t>
            </a:fld>
            <a:endParaRPr lang="de-DE"/>
          </a:p>
        </p:txBody>
      </p:sp>
      <p:sp>
        <p:nvSpPr>
          <p:cNvPr id="5" name="Datumsplatzhalter 4"/>
          <p:cNvSpPr>
            <a:spLocks noGrp="1"/>
          </p:cNvSpPr>
          <p:nvPr>
            <p:ph type="dt" idx="11"/>
          </p:nvPr>
        </p:nvSpPr>
        <p:spPr/>
        <p:txBody>
          <a:bodyPr/>
          <a:lstStyle/>
          <a:p>
            <a:fld id="{05EC3121-B332-42A7-BED9-C27C22A88A07}"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dürfen aus diesen Beobachtungen nicht schließen, dass Jesus seine Familie verworfen hat. Er hat die Familie immer dort kritisch gesehen, wo sie zum Selbstzweck wird und dem kommenden Reich Gottes im Wege steht: </a:t>
            </a:r>
            <a:r>
              <a:rPr lang="de-DE" i="1" dirty="0" smtClean="0"/>
              <a:t>Und er streckte seine Hand aus über seine Jünger und sprach: Seht da, meine Mutter und meine Brüder! Denn wer den Willen tut meines Vaters im Himmel, der ist mir Bruder, Schwester und Mutter! </a:t>
            </a:r>
            <a:r>
              <a:rPr lang="de-DE" dirty="0" smtClean="0"/>
              <a:t>(Matthäus 12,49-50) Aber er tadelt auch die Pharisäer, die um die Einkünfte des Tempels fürchten und deshalb die Verantwortung vor der Familie gering schätzen: </a:t>
            </a:r>
            <a:r>
              <a:rPr lang="de-DE" i="1" dirty="0" smtClean="0"/>
              <a:t>Er aber antwortete und sprach zu ihnen: Und warum übertretet ihr das Gebot Gottes um eurer Überlieferung willen? Denn Gott hat geboten: «Ehre deinen Vater und deine Mutter!» Und: «Wer Vater oder Mutter flucht, der soll des Todes sterben.» Ihr aber sagt: Wer zum Vater oder zur Mutter spricht: Ich habe zum Opfer vergabt, was dir von mir zugute kommen sollte; der braucht seinen Vater und seine Mutter nicht mehr zu ehren. Und so habt ihr das Gebot Gottes um eurer Überlieferung willen aufgehoben. </a:t>
            </a:r>
            <a:r>
              <a:rPr lang="de-DE" dirty="0" smtClean="0"/>
              <a:t>(Matthäus 15,3-6) Wie wichtig auch Jesus persönlich die Verantwortung ist, die er für seine Familie, speziell für seine Mutter hat, erleben wir unter dem Kreuz, als er seine Mutter dem Jünger Johannes anvertraut: </a:t>
            </a:r>
            <a:r>
              <a:rPr lang="de-DE" i="1" dirty="0" smtClean="0"/>
              <a:t>Als nun Jesus die Mutter sah und den Jünger dabei stehen, den er lieb hatte, spricht er zu seiner Mutter: Weib, siehe, dein Sohn! Darauf spricht er zu dem Jünger: Siehe, deine Mutter! Und von der Stunde an nahm sie der Jünger zu sich. </a:t>
            </a:r>
            <a:r>
              <a:rPr lang="de-DE" dirty="0" smtClean="0"/>
              <a:t>(Johannes 19,26-27)</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15</a:t>
            </a:fld>
            <a:endParaRPr lang="de-DE"/>
          </a:p>
        </p:txBody>
      </p:sp>
      <p:sp>
        <p:nvSpPr>
          <p:cNvPr id="5" name="Datumsplatzhalter 4"/>
          <p:cNvSpPr>
            <a:spLocks noGrp="1"/>
          </p:cNvSpPr>
          <p:nvPr>
            <p:ph type="dt" idx="11"/>
          </p:nvPr>
        </p:nvSpPr>
        <p:spPr/>
        <p:txBody>
          <a:bodyPr/>
          <a:lstStyle/>
          <a:p>
            <a:fld id="{43445BD5-F89D-4DD2-99EC-64E1CFF68148}"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werden zwei Dinge explizit festgehalten: Die Brüder glaubten nicht an Jesu Mission („Er ist von Sinnen!“) und sie gaben ihm den naheliegenden Ratschlag, mit der Geheimnistuerei aufzuhören: „Offenbare dich der Welt!“ Johannes sieht diesen Ratschlag als Ausdruck ihres Unglaubens. </a:t>
            </a:r>
          </a:p>
          <a:p>
            <a:r>
              <a:rPr lang="de-DE" dirty="0" smtClean="0"/>
              <a:t>Bis heute müssen wir diese Frage offenlassen: Warum hat Jesus sich nicht vollständig offenbart? Warum hat er während seines Prozesses im Hohen Rat nicht ein Wunder getan? </a:t>
            </a:r>
          </a:p>
          <a:p>
            <a:r>
              <a:rPr lang="de-DE" dirty="0" smtClean="0"/>
              <a:t>Er hätte </a:t>
            </a:r>
            <a:r>
              <a:rPr lang="de-DE" dirty="0" err="1" smtClean="0"/>
              <a:t>Kaiphas</a:t>
            </a:r>
            <a:r>
              <a:rPr lang="de-DE" dirty="0" smtClean="0"/>
              <a:t> wie Paulus</a:t>
            </a:r>
            <a:r>
              <a:rPr lang="de-DE" baseline="0" dirty="0" smtClean="0"/>
              <a:t> </a:t>
            </a:r>
            <a:r>
              <a:rPr lang="de-DE" dirty="0" smtClean="0"/>
              <a:t>blind werden lassen können, so dass der Hohe Rat Jesu Macht sieht. Er hätte Pilatus mit Aussatz schlagen können, damit Pilatus die Botschaft von der Macht Jesu nach Rom trägt. Jesus hat es nicht getan. Jesus sucht Glauben. Wer genau hinsieht, kann seine göttliche Kraft erkennen und wie der römische Hauptmann sagen: Herr, ich bin nicht wert, dass du unter mein Dach kommst, sondern sprich nur ein Wort, so wird mein Knecht gesund werden. (</a:t>
            </a:r>
            <a:r>
              <a:rPr lang="de-DE" dirty="0" err="1" smtClean="0"/>
              <a:t>Mt</a:t>
            </a:r>
            <a:r>
              <a:rPr lang="de-DE" dirty="0" smtClean="0"/>
              <a:t> 8,8) Aber Jesus erzwingt den Glauben nicht, auch gerade nicht durch spektakuläre Wunder. Er bietet uns den Glauben als ein Geschenk an. </a:t>
            </a:r>
          </a:p>
          <a:p>
            <a:pPr defTabSz="966013">
              <a:defRPr/>
            </a:pPr>
            <a:r>
              <a:rPr lang="de-DE" dirty="0" smtClean="0"/>
              <a:t>Die Frage: „Warum hat Jesus sich nicht vollständig offenbart und vor den Mächtigen dieser Welt ein</a:t>
            </a:r>
            <a:r>
              <a:rPr lang="de-DE" baseline="0" dirty="0" smtClean="0"/>
              <a:t> Wunder getan?“ hat den Zungenschlag der Rede des Satans bei der Versuchung Jesu: „</a:t>
            </a:r>
            <a:r>
              <a:rPr lang="de-DE" sz="1300" dirty="0"/>
              <a:t>Bist du Gottes Sohn, so sprich, </a:t>
            </a:r>
            <a:r>
              <a:rPr lang="de-DE" sz="1300" dirty="0"/>
              <a:t>…</a:t>
            </a:r>
            <a:r>
              <a:rPr lang="de-DE" baseline="0" dirty="0" smtClean="0"/>
              <a:t>“ </a:t>
            </a:r>
            <a:r>
              <a:rPr lang="de-DE" dirty="0" smtClean="0"/>
              <a:t>Nicht wir bestimmen das Bild des Gottessohnes, sondern der Gottessohn offenbart sich uns.</a:t>
            </a:r>
          </a:p>
          <a:p>
            <a:r>
              <a:rPr lang="de-DE" dirty="0" smtClean="0"/>
              <a:t>Dies haben seine Brüder nicht verstanden und dies verstehen bis heute viele Menschen nicht, die Frommen, die versuchen, Gott zu beweisen, genauso wenig, wie die Heiden, die meinen, weil Jesus bisher noch nicht wiedergekommen ist, wird er überhaupt nicht wiederkommen wird.</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16</a:t>
            </a:fld>
            <a:endParaRPr lang="de-DE"/>
          </a:p>
        </p:txBody>
      </p:sp>
      <p:sp>
        <p:nvSpPr>
          <p:cNvPr id="5" name="Datumsplatzhalter 4"/>
          <p:cNvSpPr>
            <a:spLocks noGrp="1"/>
          </p:cNvSpPr>
          <p:nvPr>
            <p:ph type="dt" idx="11"/>
          </p:nvPr>
        </p:nvSpPr>
        <p:spPr/>
        <p:txBody>
          <a:bodyPr/>
          <a:lstStyle/>
          <a:p>
            <a:fld id="{5568DC25-417B-4776-A153-D6AA2FDF31F1}"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Wie wichtig Jesus die Verantwortung ist, die er für seine Familie, speziell für seine Mutter hat, erleben wir unter dem Kreuz, als er seine Mutter dem Jünger Johannes anvertraut. Warum er Jakobus übergeht, muss offen bleiben. Vielleicht lag es daran, dass er mit Jakobus andere Pläne hatte, die eine Fürsorge für die Mutter nicht zuließen.</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17</a:t>
            </a:fld>
            <a:endParaRPr lang="de-DE"/>
          </a:p>
        </p:txBody>
      </p:sp>
      <p:sp>
        <p:nvSpPr>
          <p:cNvPr id="5" name="Datumsplatzhalter 4"/>
          <p:cNvSpPr>
            <a:spLocks noGrp="1"/>
          </p:cNvSpPr>
          <p:nvPr>
            <p:ph type="dt" idx="11"/>
          </p:nvPr>
        </p:nvSpPr>
        <p:spPr/>
        <p:txBody>
          <a:bodyPr/>
          <a:lstStyle/>
          <a:p>
            <a:fld id="{AA61BFB3-4895-4B80-83B8-A2F88B08B668}"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Bewunderung</a:t>
            </a:r>
            <a:r>
              <a:rPr lang="de-DE" dirty="0" smtClean="0"/>
              <a:t>, wenn er sagt: Brich doch auf von hier und ziehe nach Judäa, </a:t>
            </a:r>
            <a:r>
              <a:rPr lang="de-DE" b="1" dirty="0" smtClean="0"/>
              <a:t>damit auch deine Jünger die Werke sehen</a:t>
            </a:r>
            <a:r>
              <a:rPr lang="de-DE" dirty="0" smtClean="0"/>
              <a:t>, die du tust! Denn niemand tut etwas im Verborgenen und sucht doch öffentlich bekannt zu sein. </a:t>
            </a:r>
          </a:p>
          <a:p>
            <a:r>
              <a:rPr lang="de-DE" b="1" dirty="0" smtClean="0"/>
              <a:t>Verachtung</a:t>
            </a:r>
            <a:r>
              <a:rPr lang="de-DE" dirty="0" smtClean="0"/>
              <a:t>, wenn </a:t>
            </a:r>
            <a:r>
              <a:rPr lang="de-DE" b="0" dirty="0" smtClean="0"/>
              <a:t>er sagt: </a:t>
            </a:r>
            <a:r>
              <a:rPr lang="de-DE" b="1" dirty="0" smtClean="0"/>
              <a:t>Er ist von Sinnen. </a:t>
            </a:r>
            <a:endParaRPr lang="de-DE" b="1" dirty="0"/>
          </a:p>
        </p:txBody>
      </p:sp>
      <p:sp>
        <p:nvSpPr>
          <p:cNvPr id="4" name="Foliennummernplatzhalter 3"/>
          <p:cNvSpPr>
            <a:spLocks noGrp="1"/>
          </p:cNvSpPr>
          <p:nvPr>
            <p:ph type="sldNum" sz="quarter" idx="10"/>
          </p:nvPr>
        </p:nvSpPr>
        <p:spPr/>
        <p:txBody>
          <a:bodyPr/>
          <a:lstStyle/>
          <a:p>
            <a:fld id="{4013E2C3-EF0D-4CA9-9AFE-6F8B9DEB6248}" type="slidenum">
              <a:rPr lang="de-DE" smtClean="0">
                <a:solidFill>
                  <a:prstClr val="black"/>
                </a:solidFill>
              </a:rPr>
              <a:pPr/>
              <a:t>18</a:t>
            </a:fld>
            <a:endParaRPr lang="de-DE">
              <a:solidFill>
                <a:prstClr val="black"/>
              </a:solidFill>
            </a:endParaRPr>
          </a:p>
        </p:txBody>
      </p:sp>
      <p:sp>
        <p:nvSpPr>
          <p:cNvPr id="5" name="Datumsplatzhalter 4"/>
          <p:cNvSpPr>
            <a:spLocks noGrp="1"/>
          </p:cNvSpPr>
          <p:nvPr>
            <p:ph type="dt" idx="11"/>
          </p:nvPr>
        </p:nvSpPr>
        <p:spPr/>
        <p:txBody>
          <a:bodyPr/>
          <a:lstStyle/>
          <a:p>
            <a:fld id="{642B6EB6-37F5-40F3-BD46-A13BF2458E7A}"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Nach der Begegnung mit den Jakobus</a:t>
            </a:r>
            <a:r>
              <a:rPr lang="de-DE" baseline="0" dirty="0" smtClean="0"/>
              <a:t> erschient Jesus noch einmal den zwölf Aposteln. Also war diese Begegnung wohl vor der Himmelfahrt, denn danach sind keine Begegnungen Jesu mit allen Aposteln überliefert.</a:t>
            </a:r>
          </a:p>
          <a:p>
            <a:r>
              <a:rPr lang="de-DE" baseline="0" dirty="0" smtClean="0"/>
              <a:t>Spätestens diese Begegnung führte zur Bekehrung des Jakobus.</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19</a:t>
            </a:fld>
            <a:endParaRPr lang="de-DE"/>
          </a:p>
        </p:txBody>
      </p:sp>
      <p:sp>
        <p:nvSpPr>
          <p:cNvPr id="5" name="Datumsplatzhalter 4"/>
          <p:cNvSpPr>
            <a:spLocks noGrp="1"/>
          </p:cNvSpPr>
          <p:nvPr>
            <p:ph type="dt" idx="11"/>
          </p:nvPr>
        </p:nvSpPr>
        <p:spPr/>
        <p:txBody>
          <a:bodyPr/>
          <a:lstStyle/>
          <a:p>
            <a:fld id="{762F2BD4-51D8-4D59-A441-BA84E770B449}"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Kurze Diskussion</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2</a:t>
            </a:fld>
            <a:endParaRPr lang="de-DE"/>
          </a:p>
        </p:txBody>
      </p:sp>
      <p:sp>
        <p:nvSpPr>
          <p:cNvPr id="5" name="Datumsplatzhalter 4"/>
          <p:cNvSpPr>
            <a:spLocks noGrp="1"/>
          </p:cNvSpPr>
          <p:nvPr>
            <p:ph type="dt" idx="11"/>
          </p:nvPr>
        </p:nvSpPr>
        <p:spPr/>
        <p:txBody>
          <a:bodyPr/>
          <a:lstStyle/>
          <a:p>
            <a:fld id="{32C02C89-A439-4820-A57A-D7AE638B5D31}"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6654347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Die Hinrichtung Jesu, die brutale Gewalt der religiösen Führer gegen ihren Bruder, muss in den Brüdern Emotionen ausgelöst haben, die wir nur schwer nachvollziehen können. Aber die Begegnung mit dem Auferstandenen hat eine ganz neue Realität geschaffen. Jakobus hat sich bekehrt und hat offenbar auch seine verbliebenen Brüder überzeugt. Wenn es hier heißt: „</a:t>
            </a:r>
            <a:r>
              <a:rPr lang="de-DE" i="0" dirty="0" smtClean="0"/>
              <a:t>Diese alle verharrten einmütig im Gebet.“ dann wird dieser Satz für das weitere Leben des Jakobus noch einen ganz anderen Stellenwert gewinnen. (Hegesippus)</a:t>
            </a:r>
            <a:endParaRPr lang="de-DE" i="0" dirty="0"/>
          </a:p>
        </p:txBody>
      </p:sp>
      <p:sp>
        <p:nvSpPr>
          <p:cNvPr id="4" name="Foliennummernplatzhalter 3"/>
          <p:cNvSpPr>
            <a:spLocks noGrp="1"/>
          </p:cNvSpPr>
          <p:nvPr>
            <p:ph type="sldNum" sz="quarter" idx="10"/>
          </p:nvPr>
        </p:nvSpPr>
        <p:spPr/>
        <p:txBody>
          <a:bodyPr/>
          <a:lstStyle/>
          <a:p>
            <a:fld id="{4013E2C3-EF0D-4CA9-9AFE-6F8B9DEB6248}" type="slidenum">
              <a:rPr lang="de-DE" smtClean="0"/>
              <a:t>20</a:t>
            </a:fld>
            <a:endParaRPr lang="de-DE"/>
          </a:p>
        </p:txBody>
      </p:sp>
      <p:sp>
        <p:nvSpPr>
          <p:cNvPr id="5" name="Datumsplatzhalter 4"/>
          <p:cNvSpPr>
            <a:spLocks noGrp="1"/>
          </p:cNvSpPr>
          <p:nvPr>
            <p:ph type="dt" idx="11"/>
          </p:nvPr>
        </p:nvSpPr>
        <p:spPr/>
        <p:txBody>
          <a:bodyPr/>
          <a:lstStyle/>
          <a:p>
            <a:fld id="{0AD6043E-B0CD-4F44-8A06-B3B5DDBE169E}"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Pfingsten tritt Jakobus überhaupt nicht in Erscheinung. Petrus predigt und es bildet sich durch die Bekehrung der 3000 die erste Gemeinde Jesu.</a:t>
            </a:r>
          </a:p>
          <a:p>
            <a:r>
              <a:rPr lang="de-DE" sz="1300" dirty="0"/>
              <a:t>Jakobus steht in dieser Gemeinde zunächst im Hintergrund.</a:t>
            </a:r>
          </a:p>
          <a:p>
            <a:r>
              <a:rPr lang="de-DE" sz="1300" dirty="0"/>
              <a:t>Die Tatsache, dass Paulus hier neben Petrus nur Jakobus erwähnt, zeigt die gewachsene Bedeutung des Jakobus in der Gemeinde in Jerusalem.</a:t>
            </a:r>
            <a:endParaRPr lang="de-DE" i="0" dirty="0"/>
          </a:p>
        </p:txBody>
      </p:sp>
      <p:sp>
        <p:nvSpPr>
          <p:cNvPr id="4" name="Foliennummernplatzhalter 3"/>
          <p:cNvSpPr>
            <a:spLocks noGrp="1"/>
          </p:cNvSpPr>
          <p:nvPr>
            <p:ph type="sldNum" sz="quarter" idx="10"/>
          </p:nvPr>
        </p:nvSpPr>
        <p:spPr/>
        <p:txBody>
          <a:bodyPr/>
          <a:lstStyle/>
          <a:p>
            <a:fld id="{4013E2C3-EF0D-4CA9-9AFE-6F8B9DEB6248}" type="slidenum">
              <a:rPr lang="de-DE" smtClean="0"/>
              <a:t>21</a:t>
            </a:fld>
            <a:endParaRPr lang="de-DE"/>
          </a:p>
        </p:txBody>
      </p:sp>
      <p:sp>
        <p:nvSpPr>
          <p:cNvPr id="5" name="Datumsplatzhalter 4"/>
          <p:cNvSpPr>
            <a:spLocks noGrp="1"/>
          </p:cNvSpPr>
          <p:nvPr>
            <p:ph type="dt" idx="11"/>
          </p:nvPr>
        </p:nvSpPr>
        <p:spPr/>
        <p:txBody>
          <a:bodyPr/>
          <a:lstStyle/>
          <a:p>
            <a:fld id="{163AD749-C012-4132-92B1-407036BA0A0C}"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Es handelt sich um die zweite Reise des Paulus nach Jerusalem. Paulus hatte Geld für die Notleidenden in Jerusalem im Gepäck (Apg 11,27-30: 11.27  In diesen Tagen aber kamen Propheten von Jerusalem hinab nach Antiochia. 11.28  Und einer von ihnen, mit Namen Agabus, trat auf und zeigte durch den Geist eine große Hungersnot an, welche über den ganzen Erdkreis kommen sollte; welche dann auch eintrat unter dem Kaiser Claudius. 11.29  Da beschlossen die Jünger, dass ein jeder von ihnen gemäß seinem Vermögen den Brüdern, die in Judäa wohnten, eine Hilfeleistung senden solle; 11.30  das taten sie auch und sandten es durch die Hand von Barnabas und Saulus an die Ältesten.)</a:t>
            </a:r>
          </a:p>
          <a:p>
            <a:r>
              <a:rPr lang="de-DE" sz="1300" dirty="0"/>
              <a:t>Dort wurde offensichtlich auch über die Heidenmission gesprochen: </a:t>
            </a:r>
            <a:r>
              <a:rPr lang="de-DE" b="1" dirty="0" smtClean="0"/>
              <a:t>Von denen aber, die etwas gelten</a:t>
            </a:r>
            <a:r>
              <a:rPr lang="de-DE" dirty="0" smtClean="0"/>
              <a:t>, haben mir diese Angesehenen nichts weiter auferlegt. … Nur sollten wir der Armen gedenken, was ich mich auch beflissen habe zu tun. Keine Forderung</a:t>
            </a:r>
            <a:r>
              <a:rPr lang="de-DE" baseline="0" dirty="0" smtClean="0"/>
              <a:t> zur Beschneidung.</a:t>
            </a:r>
          </a:p>
          <a:p>
            <a:r>
              <a:rPr lang="de-DE" sz="1300" b="1" dirty="0"/>
              <a:t>Dies wurde auch von Jakobus getragen.</a:t>
            </a:r>
          </a:p>
          <a:p>
            <a:endParaRPr lang="de-DE" sz="1300" dirty="0"/>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22</a:t>
            </a:fld>
            <a:endParaRPr lang="de-DE"/>
          </a:p>
        </p:txBody>
      </p:sp>
      <p:sp>
        <p:nvSpPr>
          <p:cNvPr id="5" name="Datumsplatzhalter 4"/>
          <p:cNvSpPr>
            <a:spLocks noGrp="1"/>
          </p:cNvSpPr>
          <p:nvPr>
            <p:ph type="dt" idx="11"/>
          </p:nvPr>
        </p:nvSpPr>
        <p:spPr/>
        <p:txBody>
          <a:bodyPr/>
          <a:lstStyle/>
          <a:p>
            <a:fld id="{7CD1C729-ECC4-4C85-A5E9-308975AB3C35}"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Petrus möchte, dass Jakobus von seiner Befreiung durch den Engel erfährt. Offenbar hat Jakobus damals schon eine Schlüsselposition in der Gemeinde inne.</a:t>
            </a:r>
          </a:p>
          <a:p>
            <a:r>
              <a:rPr lang="de-DE" sz="1300" dirty="0"/>
              <a:t>Wohin Petrus geht, bleibt offen, vermutlich nach Antiochia. Er verlässt jedenfalls Jerusalem, ist aber in Apg 15 beim Apostelkonzil wieder dabei. Eine größere Reise kann es daher nicht gewesen sein. Johannes Markus, den Evangelisten, hat er vielleicht mitgenommen, denn als Paulus und Barnabas von Antiochia aus zur ersten Missionsreise ausgesandt werden, begleitet Johannes Markus sie. Diese wird ebenfalls zwischen Apg. 12 und Apg. 15 berichtet und ist der eigentliche Anlass für das Konzil wird.</a:t>
            </a:r>
          </a:p>
          <a:p>
            <a:endParaRPr lang="de-DE" sz="1300" dirty="0"/>
          </a:p>
          <a:p>
            <a:r>
              <a:rPr lang="de-DE" sz="1300" dirty="0"/>
              <a:t>Nächste Folie: Nur wenn Zeit ist: Eine </a:t>
            </a:r>
            <a:r>
              <a:rPr lang="de-DE" sz="1300" dirty="0"/>
              <a:t>Bemerkung am </a:t>
            </a:r>
            <a:r>
              <a:rPr lang="de-DE" sz="1300" dirty="0"/>
              <a:t>Rande </a:t>
            </a:r>
            <a:endParaRPr lang="de-DE" sz="1300" dirty="0"/>
          </a:p>
          <a:p>
            <a:r>
              <a:rPr lang="de-DE" i="1" dirty="0" smtClean="0"/>
              <a:t>Als sie aber durch die erste und die zweite Wache hindurchgegangen waren, kamen sie zu dem eisernen Tor, welches nach der Stadt führt, und dieses tat sich ihnen von selbst auf. </a:t>
            </a:r>
          </a:p>
          <a:p>
            <a:endParaRPr lang="de-DE" sz="1300" dirty="0"/>
          </a:p>
          <a:p>
            <a:endParaRPr lang="de-DE" sz="1300" dirty="0"/>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23</a:t>
            </a:fld>
            <a:endParaRPr lang="de-DE"/>
          </a:p>
        </p:txBody>
      </p:sp>
      <p:sp>
        <p:nvSpPr>
          <p:cNvPr id="5" name="Datumsplatzhalter 4"/>
          <p:cNvSpPr>
            <a:spLocks noGrp="1"/>
          </p:cNvSpPr>
          <p:nvPr>
            <p:ph type="dt" idx="11"/>
          </p:nvPr>
        </p:nvSpPr>
        <p:spPr/>
        <p:txBody>
          <a:bodyPr/>
          <a:lstStyle/>
          <a:p>
            <a:fld id="{D96D7465-96B3-41C6-A6AE-369C84DE7D58}"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Es folgt die Folie: Gebet des Jakobus im Tempel</a:t>
            </a:r>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24</a:t>
            </a:fld>
            <a:endParaRPr lang="de-DE"/>
          </a:p>
        </p:txBody>
      </p:sp>
      <p:sp>
        <p:nvSpPr>
          <p:cNvPr id="5" name="Datumsplatzhalter 4"/>
          <p:cNvSpPr>
            <a:spLocks noGrp="1"/>
          </p:cNvSpPr>
          <p:nvPr>
            <p:ph type="dt" idx="11"/>
          </p:nvPr>
        </p:nvSpPr>
        <p:spPr/>
        <p:txBody>
          <a:bodyPr/>
          <a:lstStyle/>
          <a:p>
            <a:fld id="{DEA3372F-DDCA-4810-B0A9-2132B86E37D2}"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b="1" dirty="0" err="1"/>
              <a:t>Euseb</a:t>
            </a:r>
            <a:r>
              <a:rPr lang="de-DE" sz="1300" b="1" dirty="0"/>
              <a:t> berichtet in seiner Kirchengeschichte über Jakobus: </a:t>
            </a:r>
            <a:r>
              <a:rPr lang="de-DE" sz="1300" dirty="0"/>
              <a:t>Eusebius von Cäsarea († um 340) - Kirchengeschichte (</a:t>
            </a:r>
            <a:r>
              <a:rPr lang="de-DE" sz="1300" dirty="0" err="1"/>
              <a:t>Historia</a:t>
            </a:r>
            <a:r>
              <a:rPr lang="de-DE" sz="1300" dirty="0"/>
              <a:t> </a:t>
            </a:r>
            <a:r>
              <a:rPr lang="de-DE" sz="1300" dirty="0" err="1"/>
              <a:t>Ecclesiastica</a:t>
            </a:r>
            <a:r>
              <a:rPr lang="de-DE" sz="1300" dirty="0"/>
              <a:t>) 2.Buch 27.Kapitel</a:t>
            </a:r>
          </a:p>
          <a:p>
            <a:endParaRPr lang="de-DE" sz="1300" dirty="0"/>
          </a:p>
          <a:p>
            <a:r>
              <a:rPr lang="de-DE" sz="1300" dirty="0"/>
              <a:t>Jesaja 3,8-12: Denn Jerusalem strauchelt und </a:t>
            </a:r>
            <a:r>
              <a:rPr lang="de-DE" sz="1300" dirty="0" err="1"/>
              <a:t>Juda</a:t>
            </a:r>
            <a:r>
              <a:rPr lang="de-DE" sz="1300" dirty="0"/>
              <a:t> fällt, … Wehe ihren Seelen, denn sie fügen sich selbst Schaden zu. </a:t>
            </a:r>
            <a:r>
              <a:rPr lang="de-DE" sz="1300" b="1" dirty="0"/>
              <a:t>Saget den Gerechten, dass es ihnen wohl gehen wird; denn sie werden die Frucht ihrer Taten genießen.</a:t>
            </a:r>
            <a:r>
              <a:rPr lang="de-DE" sz="1300" dirty="0"/>
              <a:t> Wehe dem Gottlosen! Ihm geht es schlecht; denn er wird den Lohn seiner Tat bekommen! </a:t>
            </a:r>
          </a:p>
          <a:p>
            <a:r>
              <a:rPr lang="de-DE" sz="1300" dirty="0"/>
              <a:t>Jesaja 29,21 </a:t>
            </a:r>
            <a:r>
              <a:rPr lang="de-DE" sz="1300" b="1" dirty="0"/>
              <a:t>die einen Menschen auf bloße Anklage hin verurteilen und demjenigen Schlingen legen, der sie im Tore zurechtweist</a:t>
            </a:r>
            <a:r>
              <a:rPr lang="de-DE" sz="1300" dirty="0"/>
              <a:t>, und den Gerechten ohne Ursache verdrängen.</a:t>
            </a:r>
          </a:p>
          <a:p>
            <a:r>
              <a:rPr lang="de-DE" sz="1300" dirty="0"/>
              <a:t>Jesaja 57,1 </a:t>
            </a:r>
            <a:r>
              <a:rPr lang="de-DE" sz="1300" b="1" dirty="0"/>
              <a:t>Der Gerechte kommt um, und kein Mensch nimmt es zu Herzen; </a:t>
            </a:r>
            <a:r>
              <a:rPr lang="de-DE" sz="1300" dirty="0"/>
              <a:t>und begnadigte Männer werden hinweggerafft, ohne </a:t>
            </a:r>
            <a:r>
              <a:rPr lang="de-DE" sz="1300" dirty="0" err="1"/>
              <a:t>daß</a:t>
            </a:r>
            <a:r>
              <a:rPr lang="de-DE" sz="1300" dirty="0"/>
              <a:t> jemand bemerkt, </a:t>
            </a:r>
            <a:r>
              <a:rPr lang="de-DE" sz="1300" dirty="0" err="1"/>
              <a:t>daß</a:t>
            </a:r>
            <a:r>
              <a:rPr lang="de-DE" sz="1300" dirty="0"/>
              <a:t> der Gerechte vor dem Unglück weggerafft wird.</a:t>
            </a:r>
          </a:p>
          <a:p>
            <a:endParaRPr lang="de-DE" sz="1300" dirty="0"/>
          </a:p>
          <a:p>
            <a:r>
              <a:rPr lang="de-DE" sz="1300" dirty="0"/>
              <a:t>Für die nächste Folie:</a:t>
            </a:r>
          </a:p>
          <a:p>
            <a:r>
              <a:rPr lang="de-DE" sz="1300" b="1" dirty="0"/>
              <a:t>Jakobus hat sich deshalb in Jerusalem aufgehalten, weil er für sein Volk gebetet hat, immer und immer wieder.</a:t>
            </a:r>
            <a:endParaRPr lang="de-DE" sz="1300" dirty="0"/>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25</a:t>
            </a:fld>
            <a:endParaRPr lang="de-DE"/>
          </a:p>
        </p:txBody>
      </p:sp>
      <p:sp>
        <p:nvSpPr>
          <p:cNvPr id="5" name="Datumsplatzhalter 4"/>
          <p:cNvSpPr>
            <a:spLocks noGrp="1"/>
          </p:cNvSpPr>
          <p:nvPr>
            <p:ph type="dt" idx="11"/>
          </p:nvPr>
        </p:nvSpPr>
        <p:spPr/>
        <p:txBody>
          <a:bodyPr/>
          <a:lstStyle/>
          <a:p>
            <a:fld id="{90B9D3B3-DD7D-45BE-91DE-3836AE68A165}"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War Jakobus ein Heuchler? </a:t>
            </a:r>
            <a:r>
              <a:rPr lang="de-DE" dirty="0"/>
              <a:t>Erst tut er freundlich mit Paulus und dann schickt er ihm Aufpasser hinterher? Das glaube ich nicht.</a:t>
            </a:r>
          </a:p>
          <a:p>
            <a:r>
              <a:rPr lang="de-DE" dirty="0"/>
              <a:t>Jakobus, der in apokryphen Schriften des NT auch Bischof der Bischöfe bezeichnet wird (Brief Clemens an Jakobus, Neutestamentliche Apokryphen II, S.450), nahm für sich schon eine weitreichende Verantwortung für die Christenheit </a:t>
            </a:r>
            <a:r>
              <a:rPr lang="de-DE" dirty="0"/>
              <a:t>wahr</a:t>
            </a:r>
            <a:r>
              <a:rPr lang="de-DE" dirty="0"/>
              <a:t>. Deshalb wird ihn interessiert haben, was in Antiochia geschah. Deshalb hat er Boten gesandt, damit sie ihm von dort berichten. </a:t>
            </a:r>
            <a:r>
              <a:rPr lang="de-DE" u="sng" dirty="0"/>
              <a:t>Diese Boten haben möglicherweise, je weiter sie von Jerusalem weg waren, ein Eigenleben entfaltet.</a:t>
            </a:r>
          </a:p>
          <a:p>
            <a:pPr defTabSz="966013">
              <a:defRPr/>
            </a:pPr>
            <a:r>
              <a:rPr lang="de-DE" b="1" dirty="0"/>
              <a:t>Andererseits wissen wir auch nicht, ob die Boten des Jakobus überhaupt Forderungen gestellt haben. </a:t>
            </a:r>
            <a:r>
              <a:rPr lang="de-DE" dirty="0"/>
              <a:t>Es kann auch sein, dass wir es hier mit einem Vorgang </a:t>
            </a:r>
            <a:r>
              <a:rPr lang="de-DE" u="sng" dirty="0"/>
              <a:t>vorauseilendem Gehorsams</a:t>
            </a:r>
            <a:r>
              <a:rPr lang="de-DE" dirty="0"/>
              <a:t> zutun haben, für den Petrus ganz allein verantwortlich ist.</a:t>
            </a:r>
          </a:p>
          <a:p>
            <a:r>
              <a:rPr lang="de-DE" b="1" dirty="0"/>
              <a:t>Man </a:t>
            </a:r>
            <a:r>
              <a:rPr lang="de-DE" b="1" dirty="0"/>
              <a:t>könnte meinen, nun sei das Tischtuch zwischen Paulus auf der einen Seite und Petrus und Jakobus auf der anderen Seite zerschnitten.</a:t>
            </a:r>
            <a:r>
              <a:rPr lang="de-DE" dirty="0"/>
              <a:t> Dies ist nicht der Fall und Lukas möchte diese unerfreuliche Geschichte auch gar nicht mehr weitererzählen, denn es wird ein weiser Entschluss gefasst. Man wird nicht über Jakobus reden, man wird mit ihm reden: </a:t>
            </a:r>
            <a:endParaRPr lang="de-DE" dirty="0"/>
          </a:p>
          <a:p>
            <a:r>
              <a:rPr lang="de-DE" sz="1100" i="1" dirty="0"/>
              <a:t>Da </a:t>
            </a:r>
            <a:r>
              <a:rPr lang="de-DE" sz="1100" i="1" dirty="0"/>
              <a:t>sich nun Zwiespalt erhob und Paulus und Barnabas nicht geringen Streit mit ihnen hatten, ordneten sie an, dass Paulus und Barnabas und einige andere von ihnen dieser Streitfrage wegen zu den Aposteln und Ältesten nach Jerusalem hinaufziehen sollten. So durchzogen sie, nun als Abgeordnete der Gemeinde, Phönizien und Samarien, indem sie von der Bekehrung der Heiden erzählten und allen Brüdern große Freude bereiteten. </a:t>
            </a:r>
            <a:r>
              <a:rPr lang="de-DE" sz="1100" dirty="0"/>
              <a:t>(Apostelgeschichte 15,2-3)</a:t>
            </a:r>
          </a:p>
          <a:p>
            <a:endParaRPr lang="de-DE" sz="1300" dirty="0"/>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26</a:t>
            </a:fld>
            <a:endParaRPr lang="de-DE"/>
          </a:p>
        </p:txBody>
      </p:sp>
      <p:sp>
        <p:nvSpPr>
          <p:cNvPr id="5" name="Datumsplatzhalter 4"/>
          <p:cNvSpPr>
            <a:spLocks noGrp="1"/>
          </p:cNvSpPr>
          <p:nvPr>
            <p:ph type="dt" idx="11"/>
          </p:nvPr>
        </p:nvSpPr>
        <p:spPr/>
        <p:txBody>
          <a:bodyPr/>
          <a:lstStyle/>
          <a:p>
            <a:fld id="{134C2D47-F4C4-459B-ADCB-BBF1CF2B3C78}"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800" i="1" dirty="0"/>
              <a:t>Apg 11.1  Es hörten aber die Apostel und die Brüder, die in Judäa waren, dass auch die Heiden das Wort Gottes angenommen hätten. 11.2  </a:t>
            </a:r>
            <a:r>
              <a:rPr lang="de-DE" sz="800" b="1" i="1" dirty="0"/>
              <a:t>Und als Petrus nach Jerusalem hinaufkam, machten die aus der Beschneidung ihm Vorwürfe und sprachen: 11.3  Du bist zu unbeschnittenen Männern hineingegangen und hast mit ihnen gegessen!</a:t>
            </a:r>
            <a:r>
              <a:rPr lang="de-DE" sz="800" i="1" dirty="0"/>
              <a:t> 11.4  Da hob Petrus an und erzählte ihnen alles der Reihe nach und sprach: 11.5  Ich war in der Stadt Joppe und betete; da sah ich in der Verzückung ein Gesicht, ein Gefäß herabkommen, wie ein großes, leinenes Tuch, das an vier Enden vom Himmel herniedergelassen wurde, und es kam bis zu mir. 11.6  Als ich nun hineinblickte und es betrachtete, sah ich die vierfüßigen Tiere der Erde und die wilden und kriechenden Tiere und die Vögel des Himmels. 11.7  Und ich hörte eine Stimme, die zu mir sprach: Steh auf, Petrus, schlachte und iss! 11.8  Ich aber sprach: Keineswegs, Herr; denn nie ist etwas Gemeines oder Unreines in meinen Mund gekommen! 11.9  Aber eine Stimme vom Himmel antwortete mir zum zweiten Mal: </a:t>
            </a:r>
            <a:r>
              <a:rPr lang="de-DE" sz="800" b="1" i="1" dirty="0"/>
              <a:t>Was Gott gereinigt hat, das halte du nicht für gemein!</a:t>
            </a:r>
            <a:r>
              <a:rPr lang="de-DE" sz="800" i="1" dirty="0"/>
              <a:t> 11.10  Dies geschah aber dreimal; und alles wurde wieder in den Himmel hinaufgezogen. 11.11  Und siehe, alsbald standen vor dem Hause, worin ich war, drei Männer, die von Cäsarea zu mir gesandt worden waren. 11.12  Und der Geist hieß mich mit ihnen ziehen, ohne Bedenken. Es kamen aber auch diese sechs Brüder mit mir, und wir gingen in das Haus des Mannes hinein. 11.13  Und er berichtete uns, wie er in seinem Hause den Engel gesehen habe, der dastand und zu ihm sagte: Sende nach Joppe und lass Simon, der Petrus zubenannt wird, holen; 11.14  der wird Worte zu dir reden, durch welche du gerettet werden wirst, du und dein ganzes Haus. 11.15  </a:t>
            </a:r>
            <a:r>
              <a:rPr lang="de-DE" sz="800" b="1" i="1" dirty="0"/>
              <a:t>Als ich aber zu reden anfing, fiel der heilige Geist auf sie, gleichwie auf uns am Anfang</a:t>
            </a:r>
            <a:r>
              <a:rPr lang="de-DE" sz="800" i="1" dirty="0"/>
              <a:t>. 11.16  Da gedachte ich an das Wort des Herrn, wie er sagte: Johannes hat mit Wasser getauft, ihr aber sollt im heiligen Geist getauft werden. 11.17  Wenn nun Gott ihnen die gleiche Gabe verliehen hat, wie auch uns, nachdem sie an den Herrn Jesus Christus gläubig geworden sind, </a:t>
            </a:r>
            <a:r>
              <a:rPr lang="de-DE" sz="800" b="1" i="1" dirty="0"/>
              <a:t>wer war ich, dass ich Gott hätte wehren können?</a:t>
            </a:r>
            <a:r>
              <a:rPr lang="de-DE" sz="800" i="1" dirty="0"/>
              <a:t> 11.18  Als sie aber das hörten, </a:t>
            </a:r>
            <a:r>
              <a:rPr lang="de-DE" sz="800" b="1" i="1" dirty="0"/>
              <a:t>beruhigten sie sich und priesen Gott </a:t>
            </a:r>
            <a:r>
              <a:rPr lang="de-DE" sz="800" i="1" dirty="0"/>
              <a:t>und sprachen: So hat denn Gott auch den Heiden die Buße zum Leben gegeben! (Apostelgeschichte 11,1-18)</a:t>
            </a:r>
          </a:p>
          <a:p>
            <a:endParaRPr lang="de-DE" sz="1300" dirty="0"/>
          </a:p>
          <a:p>
            <a:r>
              <a:rPr lang="de-DE" sz="1000" b="1" dirty="0"/>
              <a:t>Respekt vor Petrus, dass er in dieser Weise Paulus unterstützt hat.</a:t>
            </a:r>
          </a:p>
          <a:p>
            <a:r>
              <a:rPr lang="de-DE" sz="1000" b="1" dirty="0"/>
              <a:t>Frage: Warum hat Petrus das nicht gleich in Antiochia gesagt und danach gehandelt?</a:t>
            </a:r>
          </a:p>
          <a:p>
            <a:r>
              <a:rPr lang="de-DE" sz="1000" dirty="0"/>
              <a:t>Er ist in der Zwischenzeit ins Gebet gegangen und hat sich korrigieren lassen. Im Moment aufbrausend, aber bereit Korrektur anzunehmen, so kennen wir Petrus schon aus der Zeit mit Jesus: </a:t>
            </a:r>
          </a:p>
          <a:p>
            <a:r>
              <a:rPr lang="de-DE" sz="1000" dirty="0"/>
              <a:t>Matthäus 16,21-23 </a:t>
            </a:r>
            <a:r>
              <a:rPr lang="de-DE" sz="1000" i="1" dirty="0"/>
              <a:t>16.21  Von da an begann Jesus seinen Jüngern zu zeigen, er müsse nach Jerusalem gehen und viel leiden von den Ältesten, </a:t>
            </a:r>
            <a:r>
              <a:rPr lang="de-DE" sz="1000" i="1" dirty="0" err="1"/>
              <a:t>Hohenpriestern</a:t>
            </a:r>
            <a:r>
              <a:rPr lang="de-DE" sz="1000" i="1" dirty="0"/>
              <a:t> und Schriftgelehrten und getötet werden und am dritten Tage auferstehen. 16.22  Da nahm ihn Petrus beiseite, fing an, ihm abzuwehren, und sprach: Herr, schone deiner selbst! </a:t>
            </a:r>
            <a:r>
              <a:rPr lang="de-DE" sz="1000" b="1" i="1" dirty="0"/>
              <a:t>Das widerfahre dir nur nicht! </a:t>
            </a:r>
            <a:r>
              <a:rPr lang="de-DE" sz="1000" i="1" dirty="0"/>
              <a:t>16.23  Er aber wandte sich um und sprach zu Petrus: </a:t>
            </a:r>
            <a:r>
              <a:rPr lang="de-DE" sz="1000" b="1" i="1" dirty="0"/>
              <a:t>Hebe dich weg von mir, Satan! </a:t>
            </a:r>
            <a:r>
              <a:rPr lang="de-DE" sz="1000" i="1" dirty="0"/>
              <a:t>Du bist mir zum Fallstrick; denn du denkst nicht göttlich, sondern menschlich!</a:t>
            </a:r>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27</a:t>
            </a:fld>
            <a:endParaRPr lang="de-DE"/>
          </a:p>
        </p:txBody>
      </p:sp>
      <p:sp>
        <p:nvSpPr>
          <p:cNvPr id="5" name="Datumsplatzhalter 4"/>
          <p:cNvSpPr>
            <a:spLocks noGrp="1"/>
          </p:cNvSpPr>
          <p:nvPr>
            <p:ph type="dt" idx="11"/>
          </p:nvPr>
        </p:nvSpPr>
        <p:spPr/>
        <p:txBody>
          <a:bodyPr/>
          <a:lstStyle/>
          <a:p>
            <a:fld id="{61C5B22D-7DA5-45E4-BB7B-B478091CD75A}"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u="sng" dirty="0"/>
              <a:t>3.Mose 17 (Heiligungsgebote):</a:t>
            </a:r>
            <a:r>
              <a:rPr lang="de-DE" sz="1000" dirty="0"/>
              <a:t>  Verbot des Blutgenusses </a:t>
            </a:r>
          </a:p>
          <a:p>
            <a:r>
              <a:rPr lang="de-DE" sz="1000" b="1" u="sng" dirty="0"/>
              <a:t>3.Mose 18 (Heiligungsgebote):</a:t>
            </a:r>
            <a:r>
              <a:rPr lang="de-DE" sz="1000" dirty="0"/>
              <a:t>  Verbot der Blutschande – Verbot Ehebruch / Homosexualität / </a:t>
            </a:r>
            <a:r>
              <a:rPr lang="de-DE" sz="1000" dirty="0" smtClean="0"/>
              <a:t>Sodomie</a:t>
            </a:r>
          </a:p>
          <a:p>
            <a:r>
              <a:rPr lang="de-DE" sz="1000" b="1" u="sng" dirty="0" smtClean="0"/>
              <a:t>Für Paulus geht das Unzucht-Verbot weiter und schließt Hurerei mit ein.</a:t>
            </a:r>
            <a:endParaRPr lang="de-DE" sz="1000" b="1" u="sng" dirty="0"/>
          </a:p>
          <a:p>
            <a:endParaRPr lang="de-DE" sz="1000" b="1" u="sng" dirty="0"/>
          </a:p>
          <a:p>
            <a:r>
              <a:rPr lang="de-DE" sz="1000" b="1" u="sng" dirty="0"/>
              <a:t>Zitat Amos 9,11-12</a:t>
            </a:r>
            <a:r>
              <a:rPr lang="de-DE" sz="1000" u="sng" dirty="0"/>
              <a:t>:</a:t>
            </a:r>
            <a:r>
              <a:rPr lang="de-DE" sz="1000" dirty="0"/>
              <a:t>  9.11  An jenem Tage will ich die zerfallene Hütte Davids wieder aufrichten und ihre Risse vermauern und ihre Trümmer wiederherstellen und sie wieder bauen wie in den Tagen der Vorzeit, 9.12  so dass sie den Überrest Edoms in Besitz nehmen werden und </a:t>
            </a:r>
            <a:r>
              <a:rPr lang="de-DE" sz="1000" b="1" dirty="0"/>
              <a:t>alle Nationen</a:t>
            </a:r>
            <a:r>
              <a:rPr lang="de-DE" sz="1000" dirty="0"/>
              <a:t>, über welche mein Name gepredigt worden ist, spricht der HERR, der solches tut.</a:t>
            </a:r>
          </a:p>
          <a:p>
            <a:endParaRPr lang="de-DE" sz="1000" dirty="0"/>
          </a:p>
          <a:p>
            <a:r>
              <a:rPr lang="de-DE" sz="1000" dirty="0"/>
              <a:t>Gott ist der, der alles von Ewigkeit her kennt.</a:t>
            </a:r>
          </a:p>
          <a:p>
            <a:endParaRPr lang="de-DE" sz="1000" dirty="0"/>
          </a:p>
          <a:p>
            <a:r>
              <a:rPr lang="de-DE" sz="1000" b="1" u="sng" dirty="0"/>
              <a:t>1.Mose 9,4 (Blut, Noah):</a:t>
            </a:r>
            <a:r>
              <a:rPr lang="de-DE" sz="1000" dirty="0"/>
              <a:t> Nur esset das Fleisch nicht, </a:t>
            </a:r>
            <a:r>
              <a:rPr lang="de-DE" sz="1000" b="1" dirty="0"/>
              <a:t>während seine Seele, sein Blut, noch in ihm ist</a:t>
            </a:r>
            <a:r>
              <a:rPr lang="de-DE" sz="1000" dirty="0"/>
              <a:t>!</a:t>
            </a:r>
          </a:p>
          <a:p>
            <a:r>
              <a:rPr lang="de-DE" sz="1000" b="1" dirty="0" smtClean="0"/>
              <a:t>Das </a:t>
            </a:r>
            <a:r>
              <a:rPr lang="de-DE" sz="1000" b="1" dirty="0"/>
              <a:t>Gesetz ist Sache der Juden: </a:t>
            </a:r>
            <a:r>
              <a:rPr lang="de-DE" sz="1000" b="1" i="1" dirty="0" smtClean="0"/>
              <a:t>Denn Mose hat von alten Zeiten her in jeder Stadt Leute, die ihn predigen, da er in den Synagogen an jedem Sabbat vorgelesen wird</a:t>
            </a:r>
            <a:r>
              <a:rPr lang="de-DE" sz="1000" b="1" i="1" dirty="0" smtClean="0"/>
              <a:t>.</a:t>
            </a:r>
            <a:endParaRPr lang="de-DE" sz="1000" b="1" dirty="0"/>
          </a:p>
        </p:txBody>
      </p:sp>
      <p:sp>
        <p:nvSpPr>
          <p:cNvPr id="4" name="Foliennummernplatzhalter 3"/>
          <p:cNvSpPr>
            <a:spLocks noGrp="1"/>
          </p:cNvSpPr>
          <p:nvPr>
            <p:ph type="sldNum" sz="quarter" idx="10"/>
          </p:nvPr>
        </p:nvSpPr>
        <p:spPr/>
        <p:txBody>
          <a:bodyPr/>
          <a:lstStyle/>
          <a:p>
            <a:fld id="{4013E2C3-EF0D-4CA9-9AFE-6F8B9DEB6248}" type="slidenum">
              <a:rPr lang="de-DE" smtClean="0"/>
              <a:t>28</a:t>
            </a:fld>
            <a:endParaRPr lang="de-DE"/>
          </a:p>
        </p:txBody>
      </p:sp>
      <p:sp>
        <p:nvSpPr>
          <p:cNvPr id="5" name="Datumsplatzhalter 4"/>
          <p:cNvSpPr>
            <a:spLocks noGrp="1"/>
          </p:cNvSpPr>
          <p:nvPr>
            <p:ph type="dt" idx="11"/>
          </p:nvPr>
        </p:nvSpPr>
        <p:spPr/>
        <p:txBody>
          <a:bodyPr/>
          <a:lstStyle/>
          <a:p>
            <a:fld id="{6D590854-610F-4669-880D-3D495BFD7D4F}"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b="1" dirty="0"/>
              <a:t>Götzenopfer:</a:t>
            </a:r>
            <a:r>
              <a:rPr lang="de-DE" sz="1300" dirty="0"/>
              <a:t> 1.Korinther 8 und 10</a:t>
            </a:r>
          </a:p>
          <a:p>
            <a:r>
              <a:rPr lang="de-DE" sz="1300" b="1" dirty="0"/>
              <a:t>Götze:</a:t>
            </a:r>
            <a:r>
              <a:rPr lang="de-DE" sz="1300" dirty="0"/>
              <a:t> 1.Korinther 8 und 10 und 12, 2.Korinther 6 (Was haben Gläubiger und Ungläubiger, Gott und Götze gemeinsam), Galater 5 (Früchte des Fleisches), Epheser 5, Kolosser 3 (Habsucht als Götzendienst)</a:t>
            </a:r>
          </a:p>
          <a:p>
            <a:r>
              <a:rPr lang="de-DE" sz="1300" b="1" dirty="0"/>
              <a:t>Unzucht:</a:t>
            </a:r>
            <a:r>
              <a:rPr lang="de-DE" sz="1300" dirty="0"/>
              <a:t> Römer 13, 1.Korinther 5 und 6 und 7 und 10, 2.Korinther 12, Galater 5, Epheser 5, Kolosser 3, 1.Thessalonicher 4, 1.Timotheus 1</a:t>
            </a:r>
          </a:p>
          <a:p>
            <a:r>
              <a:rPr lang="de-DE" sz="1300" b="1" dirty="0"/>
              <a:t>Blut:</a:t>
            </a:r>
            <a:r>
              <a:rPr lang="de-DE" sz="1300" dirty="0"/>
              <a:t> Das Verbot, Blut zu essen, wird in den Briefen nicht wiederholt. Die Bedeutung des Blutes im Rahmen der Vergebung der Sünden umso mehr: 13-mal bei Paulus, 20-mal im Hebräerbrief, davon 19-mal Hebr. 9-13</a:t>
            </a:r>
          </a:p>
          <a:p>
            <a:r>
              <a:rPr lang="de-DE" sz="1300" b="1" dirty="0"/>
              <a:t>Ersticktes:</a:t>
            </a:r>
            <a:r>
              <a:rPr lang="de-DE" sz="1300" dirty="0"/>
              <a:t> In keinem Brief erwähnt.</a:t>
            </a:r>
          </a:p>
        </p:txBody>
      </p:sp>
      <p:sp>
        <p:nvSpPr>
          <p:cNvPr id="4" name="Foliennummernplatzhalter 3"/>
          <p:cNvSpPr>
            <a:spLocks noGrp="1"/>
          </p:cNvSpPr>
          <p:nvPr>
            <p:ph type="sldNum" sz="quarter" idx="10"/>
          </p:nvPr>
        </p:nvSpPr>
        <p:spPr/>
        <p:txBody>
          <a:bodyPr/>
          <a:lstStyle/>
          <a:p>
            <a:fld id="{4013E2C3-EF0D-4CA9-9AFE-6F8B9DEB6248}" type="slidenum">
              <a:rPr lang="de-DE" smtClean="0"/>
              <a:t>29</a:t>
            </a:fld>
            <a:endParaRPr lang="de-DE"/>
          </a:p>
        </p:txBody>
      </p:sp>
      <p:sp>
        <p:nvSpPr>
          <p:cNvPr id="5" name="Datumsplatzhalter 4"/>
          <p:cNvSpPr>
            <a:spLocks noGrp="1"/>
          </p:cNvSpPr>
          <p:nvPr>
            <p:ph type="dt" idx="11"/>
          </p:nvPr>
        </p:nvSpPr>
        <p:spPr/>
        <p:txBody>
          <a:bodyPr/>
          <a:lstStyle/>
          <a:p>
            <a:fld id="{957D7E44-E089-4AEF-9634-5B9BE96F926C}"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Gedankenanstoß – Keine Diskussion</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3</a:t>
            </a:fld>
            <a:endParaRPr lang="de-DE"/>
          </a:p>
        </p:txBody>
      </p:sp>
      <p:sp>
        <p:nvSpPr>
          <p:cNvPr id="5" name="Datumsplatzhalter 4"/>
          <p:cNvSpPr>
            <a:spLocks noGrp="1"/>
          </p:cNvSpPr>
          <p:nvPr>
            <p:ph type="dt" idx="11"/>
          </p:nvPr>
        </p:nvSpPr>
        <p:spPr/>
        <p:txBody>
          <a:bodyPr/>
          <a:lstStyle/>
          <a:p>
            <a:fld id="{6D23FE4E-97C7-464C-8E34-EC99F05328D0}"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1709911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66013">
              <a:defRPr/>
            </a:pPr>
            <a:r>
              <a:rPr lang="de-DE" sz="1000" dirty="0"/>
              <a:t>Fortsetzung von: </a:t>
            </a:r>
            <a:r>
              <a:rPr lang="de-DE" sz="1000" dirty="0" smtClean="0"/>
              <a:t>Eusebius von Cäsarea – Kirchengeschichte: 2.Buch </a:t>
            </a:r>
            <a:r>
              <a:rPr lang="de-DE" sz="1000" dirty="0" smtClean="0"/>
              <a:t>23.Kapitel</a:t>
            </a:r>
            <a:endParaRPr lang="de-DE" sz="1000" dirty="0"/>
          </a:p>
          <a:p>
            <a:r>
              <a:rPr lang="de-DE" sz="800" b="1" dirty="0"/>
              <a:t>Essener</a:t>
            </a:r>
            <a:r>
              <a:rPr lang="de-DE" sz="800" dirty="0"/>
              <a:t> – </a:t>
            </a:r>
            <a:r>
              <a:rPr lang="de-DE" sz="800" dirty="0" smtClean="0"/>
              <a:t>Waschungen; </a:t>
            </a:r>
            <a:r>
              <a:rPr lang="de-DE" sz="800" b="1" dirty="0" smtClean="0"/>
              <a:t>Galiläer</a:t>
            </a:r>
            <a:r>
              <a:rPr lang="de-DE" sz="800" dirty="0" smtClean="0"/>
              <a:t> </a:t>
            </a:r>
            <a:r>
              <a:rPr lang="de-DE" sz="800" dirty="0"/>
              <a:t>– Freiheit von jedweder Herrschaft, nur Gott ist Herr -&gt; Zeloten. </a:t>
            </a:r>
            <a:r>
              <a:rPr lang="de-DE" sz="800" dirty="0"/>
              <a:t>Exponent Judas der Galiläer, Aufstand 6..9 </a:t>
            </a:r>
            <a:r>
              <a:rPr lang="de-DE" sz="800" dirty="0" err="1"/>
              <a:t>nChr</a:t>
            </a:r>
            <a:r>
              <a:rPr lang="de-DE" sz="800" dirty="0"/>
              <a:t>, </a:t>
            </a:r>
            <a:r>
              <a:rPr lang="de-DE" sz="800" dirty="0" err="1"/>
              <a:t>Apg</a:t>
            </a:r>
            <a:r>
              <a:rPr lang="de-DE" sz="800" dirty="0"/>
              <a:t> </a:t>
            </a:r>
            <a:r>
              <a:rPr lang="de-DE" sz="800" dirty="0" smtClean="0"/>
              <a:t>5,37; </a:t>
            </a:r>
            <a:r>
              <a:rPr lang="de-DE" sz="800" b="1" dirty="0" err="1" smtClean="0"/>
              <a:t>Hemerobaptisten</a:t>
            </a:r>
            <a:r>
              <a:rPr lang="de-DE" sz="800" dirty="0" smtClean="0"/>
              <a:t> </a:t>
            </a:r>
            <a:r>
              <a:rPr lang="de-DE" sz="800" dirty="0"/>
              <a:t>– Tägliche Reinigung durch Untertauchen vor dem </a:t>
            </a:r>
            <a:r>
              <a:rPr lang="de-DE" sz="800" dirty="0" smtClean="0"/>
              <a:t>Gebet; </a:t>
            </a:r>
            <a:r>
              <a:rPr lang="de-DE" sz="800" b="1" dirty="0" err="1" smtClean="0"/>
              <a:t>Masbotäer</a:t>
            </a:r>
            <a:r>
              <a:rPr lang="de-DE" sz="800" dirty="0" smtClean="0"/>
              <a:t> </a:t>
            </a:r>
            <a:r>
              <a:rPr lang="de-DE" sz="800" dirty="0"/>
              <a:t>– Halten nur noch den </a:t>
            </a:r>
            <a:r>
              <a:rPr lang="de-DE" sz="800" dirty="0" smtClean="0"/>
              <a:t>Sabbat</a:t>
            </a:r>
            <a:endParaRPr lang="de-DE" sz="800" dirty="0"/>
          </a:p>
          <a:p>
            <a:r>
              <a:rPr lang="de-DE" sz="1000" b="1" dirty="0" smtClean="0"/>
              <a:t>Jesus die Tür: </a:t>
            </a:r>
            <a:r>
              <a:rPr lang="de-DE" sz="1000" dirty="0" smtClean="0"/>
              <a:t>Johannes </a:t>
            </a:r>
            <a:r>
              <a:rPr lang="de-DE" sz="1000" i="1" dirty="0" smtClean="0"/>
              <a:t>10.1  Wahrlich, wahrlich, ich sage euch, wer nicht durch die Tür in den Schafstall hineingeht, sondern anderswo hineinsteigt, der ist ein Dieb und ein Räuber. 10.2  Wer aber durch die Tür hineingeht, ist der Hirt der Schafe. 10.3  Diesem tut der Türhüter auf, und die Schafe hören auf seine Stimme, und er ruft seine eigenen Schafe beim Namen und führt sie heraus. 10.4  Und wenn er seine Schafe alle herausgelassen hat, geht er vor ihnen her; und die Schafe folgen ihm nach, denn sie kennen seine Stimme. 10.5  Einem Fremden aber folgen sie nicht nach, sondern fliehen vor ihm; denn sie kennen der Fremden Stimme nicht. 10.6  Dieses Gleichnis sagte ihnen Jesus. Sie verstanden aber nicht, wovon er zu ihnen redete. 10.7  Da sprach Jesus wiederum zu ihnen: Wahrlich, wahrlich, ich sage euch, ich bin die Tür zu den Schafen. 10.8  Alle, die vor mir kamen, sind Diebe und Räuber; aber die Schafe hörten nicht auf sie. 10.9  Ich bin die Tür. Wenn jemand durch mich eingeht, wird er gerettet werden und wird ein und ausgehen und Weide finden. 10.10  Der Dieb kommt nur, um zu stehlen, zu töten und zu verderben; ich bin gekommen, damit sie Leben haben und es im </a:t>
            </a:r>
            <a:r>
              <a:rPr lang="de-DE" sz="1000" i="1" dirty="0" err="1" smtClean="0"/>
              <a:t>Überfluß</a:t>
            </a:r>
            <a:r>
              <a:rPr lang="de-DE" sz="1000" i="1" dirty="0" smtClean="0"/>
              <a:t> haben. 10.11  Ich bin der gute Hirt; der gute Hirt </a:t>
            </a:r>
            <a:r>
              <a:rPr lang="de-DE" sz="1000" i="1" dirty="0" err="1" smtClean="0"/>
              <a:t>läßt</a:t>
            </a:r>
            <a:r>
              <a:rPr lang="de-DE" sz="1000" i="1" dirty="0" smtClean="0"/>
              <a:t> sein Leben für die Schafe. 10.12  Der Mietling aber, der nicht Hirt ist, dem die Schafe nicht eigen sind, sieht den Wolf kommen und </a:t>
            </a:r>
            <a:r>
              <a:rPr lang="de-DE" sz="1000" i="1" dirty="0" err="1" smtClean="0"/>
              <a:t>verläßt</a:t>
            </a:r>
            <a:r>
              <a:rPr lang="de-DE" sz="1000" i="1" dirty="0" smtClean="0"/>
              <a:t> die Schafe und flieht; und der Wolf raubt und zerstreut die Schafe. 10.13  Der Mietling aber flieht, weil er ein Mietling ist und sich nicht um die Schafe kümmert. 10.14  Ich bin der gute Hirt und kenne die Meinen, und die Meinen kennen mich, 10.15  gleichwie der Vater mich kennt und ich den Vater kenne. Und ich lasse mein Leben für die Schafe. 10.16  Und ich habe noch andere Schafe, die nicht aus diesem Stalle sind; auch diese </a:t>
            </a:r>
            <a:r>
              <a:rPr lang="de-DE" sz="1000" i="1" dirty="0" err="1" smtClean="0"/>
              <a:t>muß</a:t>
            </a:r>
            <a:r>
              <a:rPr lang="de-DE" sz="1000" i="1" dirty="0" smtClean="0"/>
              <a:t> ich führen, und sie werden meine Stimme hören, und es wird eine Herde und ein Hirt werden. 10.17  Darum liebt mich der Vater, weil ich mein Leben lasse, auf </a:t>
            </a:r>
            <a:r>
              <a:rPr lang="de-DE" sz="1000" i="1" dirty="0" err="1" smtClean="0"/>
              <a:t>daß</a:t>
            </a:r>
            <a:r>
              <a:rPr lang="de-DE" sz="1000" i="1" dirty="0" smtClean="0"/>
              <a:t> ich es wieder nehme. 10.18  Niemand nimmt es von mir, sondern ich lasse es von mir aus. Ich habe Macht, es zu lassen, und habe Macht, es wieder zu nehmen. Diesen Auftrag habe ich von meinem Vater empfangen. 10.19  Da entstand wiederum eine Spaltung unter den Juden um dieser Worte willen. 10.20  Viele von ihnen sagten: Er hat einen Dämon und ist von Sinnen, was hört ihr auf ihn? 10.21  Andere sagten: Das sind nicht Reden eines Besessenen. Kann auch ein Dämon Blinden die Augen auftun?</a:t>
            </a:r>
            <a:endParaRPr lang="de-DE" sz="1000" i="1" dirty="0"/>
          </a:p>
        </p:txBody>
      </p:sp>
      <p:sp>
        <p:nvSpPr>
          <p:cNvPr id="4" name="Foliennummernplatzhalter 3"/>
          <p:cNvSpPr>
            <a:spLocks noGrp="1"/>
          </p:cNvSpPr>
          <p:nvPr>
            <p:ph type="sldNum" sz="quarter" idx="10"/>
          </p:nvPr>
        </p:nvSpPr>
        <p:spPr/>
        <p:txBody>
          <a:bodyPr/>
          <a:lstStyle/>
          <a:p>
            <a:fld id="{4013E2C3-EF0D-4CA9-9AFE-6F8B9DEB6248}" type="slidenum">
              <a:rPr lang="de-DE" smtClean="0"/>
              <a:t>30</a:t>
            </a:fld>
            <a:endParaRPr lang="de-DE"/>
          </a:p>
        </p:txBody>
      </p:sp>
      <p:sp>
        <p:nvSpPr>
          <p:cNvPr id="5" name="Datumsplatzhalter 4"/>
          <p:cNvSpPr>
            <a:spLocks noGrp="1"/>
          </p:cNvSpPr>
          <p:nvPr>
            <p:ph type="dt" idx="11"/>
          </p:nvPr>
        </p:nvSpPr>
        <p:spPr/>
        <p:txBody>
          <a:bodyPr/>
          <a:lstStyle/>
          <a:p>
            <a:fld id="{C4DC7FF6-0570-45BE-9C67-9CA18430E957}"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i="0" dirty="0" smtClean="0"/>
              <a:t>Am folgenden Tage aber ging Paulus mit uns zu Jakobus, und alle Ältesten fanden sich ein. Und nachdem er (Paulus) sie (die Ältesten) begrüßt hatte, erzählte er alles bis ins einzelne, was Gott unter den Heiden durch seinen (Paulus) Dienst getan hatte.</a:t>
            </a:r>
          </a:p>
          <a:p>
            <a:r>
              <a:rPr lang="de-DE" sz="1300" dirty="0"/>
              <a:t>Jakobus tritt nicht in Erscheinung</a:t>
            </a:r>
          </a:p>
        </p:txBody>
      </p:sp>
      <p:sp>
        <p:nvSpPr>
          <p:cNvPr id="4" name="Foliennummernplatzhalter 3"/>
          <p:cNvSpPr>
            <a:spLocks noGrp="1"/>
          </p:cNvSpPr>
          <p:nvPr>
            <p:ph type="sldNum" sz="quarter" idx="10"/>
          </p:nvPr>
        </p:nvSpPr>
        <p:spPr/>
        <p:txBody>
          <a:bodyPr/>
          <a:lstStyle/>
          <a:p>
            <a:fld id="{4013E2C3-EF0D-4CA9-9AFE-6F8B9DEB6248}" type="slidenum">
              <a:rPr lang="de-DE" smtClean="0"/>
              <a:t>31</a:t>
            </a:fld>
            <a:endParaRPr lang="de-DE"/>
          </a:p>
        </p:txBody>
      </p:sp>
      <p:sp>
        <p:nvSpPr>
          <p:cNvPr id="5" name="Datumsplatzhalter 4"/>
          <p:cNvSpPr>
            <a:spLocks noGrp="1"/>
          </p:cNvSpPr>
          <p:nvPr>
            <p:ph type="dt" idx="11"/>
          </p:nvPr>
        </p:nvSpPr>
        <p:spPr/>
        <p:txBody>
          <a:bodyPr/>
          <a:lstStyle/>
          <a:p>
            <a:fld id="{85891AF0-668F-4D24-AFAA-119B30BAA666}"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Messianisches Judentum:</a:t>
            </a:r>
          </a:p>
          <a:p>
            <a:r>
              <a:rPr lang="de-DE" sz="1300" dirty="0"/>
              <a:t>Konflikt innerhalb der Kirche: Die Judenchristen erwarten die Beachtung des mosaischen Gesetzes von den Heidenchristen.</a:t>
            </a:r>
          </a:p>
          <a:p>
            <a:r>
              <a:rPr lang="de-DE" sz="1300" dirty="0"/>
              <a:t>Lösung: Apostelkonzil</a:t>
            </a:r>
          </a:p>
          <a:p>
            <a:endParaRPr lang="de-DE" sz="1300" dirty="0"/>
          </a:p>
          <a:p>
            <a:r>
              <a:rPr lang="de-DE" sz="1300" dirty="0"/>
              <a:t>Konflikt innerhalb des Judentums: Die nicht-christlichen Juden erwarten eine entsprechende Haltung </a:t>
            </a:r>
          </a:p>
        </p:txBody>
      </p:sp>
      <p:sp>
        <p:nvSpPr>
          <p:cNvPr id="4" name="Foliennummernplatzhalter 3"/>
          <p:cNvSpPr>
            <a:spLocks noGrp="1"/>
          </p:cNvSpPr>
          <p:nvPr>
            <p:ph type="sldNum" sz="quarter" idx="10"/>
          </p:nvPr>
        </p:nvSpPr>
        <p:spPr/>
        <p:txBody>
          <a:bodyPr/>
          <a:lstStyle/>
          <a:p>
            <a:fld id="{4013E2C3-EF0D-4CA9-9AFE-6F8B9DEB6248}" type="slidenum">
              <a:rPr lang="de-DE" smtClean="0"/>
              <a:t>32</a:t>
            </a:fld>
            <a:endParaRPr lang="de-DE"/>
          </a:p>
        </p:txBody>
      </p:sp>
      <p:sp>
        <p:nvSpPr>
          <p:cNvPr id="5" name="Datumsplatzhalter 4"/>
          <p:cNvSpPr>
            <a:spLocks noGrp="1"/>
          </p:cNvSpPr>
          <p:nvPr>
            <p:ph type="dt" idx="11"/>
          </p:nvPr>
        </p:nvSpPr>
        <p:spPr/>
        <p:txBody>
          <a:bodyPr/>
          <a:lstStyle/>
          <a:p>
            <a:fld id="{D21F1E63-F795-4706-9F70-C509684CA7C6}"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dirty="0"/>
              <a:t>Dieser Bericht zeigt, dass man für das Verhalten des Jakobus alles Verständnis haben kann. Dieser war im Tempel und betete für das Volk.</a:t>
            </a:r>
          </a:p>
          <a:p>
            <a:endParaRPr lang="de-DE" sz="1300" dirty="0"/>
          </a:p>
          <a:p>
            <a:pPr defTabSz="966013">
              <a:defRPr/>
            </a:pPr>
            <a:r>
              <a:rPr lang="de-DE" dirty="0" smtClean="0"/>
              <a:t>Eusebius von Cäsarea – Kirchengeschichte: 2.Buch 20.Kapitel</a:t>
            </a:r>
          </a:p>
          <a:p>
            <a:pPr defTabSz="966013">
              <a:defRPr/>
            </a:pPr>
            <a:r>
              <a:rPr lang="de-DE" dirty="0" smtClean="0"/>
              <a:t>Eusebius zitiert Josephus: Jüdische Altertümer 20. Buch, 8. Kapitel 8. Abschnitt</a:t>
            </a:r>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33</a:t>
            </a:fld>
            <a:endParaRPr lang="de-DE"/>
          </a:p>
        </p:txBody>
      </p:sp>
      <p:sp>
        <p:nvSpPr>
          <p:cNvPr id="5" name="Datumsplatzhalter 4"/>
          <p:cNvSpPr>
            <a:spLocks noGrp="1"/>
          </p:cNvSpPr>
          <p:nvPr>
            <p:ph type="dt" idx="11"/>
          </p:nvPr>
        </p:nvSpPr>
        <p:spPr/>
        <p:txBody>
          <a:bodyPr/>
          <a:lstStyle/>
          <a:p>
            <a:fld id="{49C24C45-182C-4F0D-B466-21FDE91640B3}"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66013">
              <a:defRPr/>
            </a:pPr>
            <a:r>
              <a:rPr lang="de-DE" sz="1300" dirty="0"/>
              <a:t>Fortsetzung von: </a:t>
            </a:r>
            <a:r>
              <a:rPr lang="de-DE" dirty="0" smtClean="0"/>
              <a:t>Eusebius von Cäsarea – Kirchengeschichte: 2.Buch 23.Kapitel</a:t>
            </a:r>
          </a:p>
          <a:p>
            <a:endParaRPr lang="de-DE" sz="1300" dirty="0"/>
          </a:p>
          <a:p>
            <a:r>
              <a:rPr lang="de-DE" sz="1300" dirty="0"/>
              <a:t>Jakobus ist offensichtlich als rechtgläubiger Jude anerkannt.</a:t>
            </a:r>
          </a:p>
          <a:p>
            <a:r>
              <a:rPr lang="de-DE" sz="1300" dirty="0"/>
              <a:t>Seinen Glauben an Jesus hat er offenbar nicht in die Öffentlichkeit getragen.</a:t>
            </a:r>
          </a:p>
          <a:p>
            <a:r>
              <a:rPr lang="de-DE" sz="1300" dirty="0"/>
              <a:t>Aber seine Strategie scheitert:</a:t>
            </a:r>
          </a:p>
        </p:txBody>
      </p:sp>
      <p:sp>
        <p:nvSpPr>
          <p:cNvPr id="4" name="Foliennummernplatzhalter 3"/>
          <p:cNvSpPr>
            <a:spLocks noGrp="1"/>
          </p:cNvSpPr>
          <p:nvPr>
            <p:ph type="sldNum" sz="quarter" idx="10"/>
          </p:nvPr>
        </p:nvSpPr>
        <p:spPr/>
        <p:txBody>
          <a:bodyPr/>
          <a:lstStyle/>
          <a:p>
            <a:fld id="{4013E2C3-EF0D-4CA9-9AFE-6F8B9DEB6248}" type="slidenum">
              <a:rPr lang="de-DE" smtClean="0"/>
              <a:t>34</a:t>
            </a:fld>
            <a:endParaRPr lang="de-DE"/>
          </a:p>
        </p:txBody>
      </p:sp>
      <p:sp>
        <p:nvSpPr>
          <p:cNvPr id="5" name="Datumsplatzhalter 4"/>
          <p:cNvSpPr>
            <a:spLocks noGrp="1"/>
          </p:cNvSpPr>
          <p:nvPr>
            <p:ph type="dt" idx="11"/>
          </p:nvPr>
        </p:nvSpPr>
        <p:spPr/>
        <p:txBody>
          <a:bodyPr/>
          <a:lstStyle/>
          <a:p>
            <a:fld id="{BBDC626A-494A-4068-AAF2-066CFA5732C5}"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66013">
              <a:defRPr/>
            </a:pPr>
            <a:r>
              <a:rPr lang="de-DE" sz="1300" dirty="0"/>
              <a:t>Fortsetzung von: </a:t>
            </a:r>
            <a:r>
              <a:rPr lang="de-DE" dirty="0" smtClean="0"/>
              <a:t>Eusebius von Cäsarea – Kirchengeschichte: 2.Buch 23.Kapitel</a:t>
            </a:r>
          </a:p>
          <a:p>
            <a:pPr defTabSz="966013">
              <a:defRPr/>
            </a:pPr>
            <a:endParaRPr lang="de-DE" dirty="0" smtClean="0"/>
          </a:p>
          <a:p>
            <a:r>
              <a:rPr lang="de-DE" sz="1300" b="1" dirty="0"/>
              <a:t>Jesaja </a:t>
            </a:r>
            <a:r>
              <a:rPr lang="de-DE" sz="1300" b="1" dirty="0" smtClean="0"/>
              <a:t>3,10</a:t>
            </a:r>
            <a:r>
              <a:rPr lang="de-DE" sz="1300" dirty="0" smtClean="0"/>
              <a:t> </a:t>
            </a:r>
            <a:r>
              <a:rPr lang="de-DE" sz="1300" b="0" dirty="0" smtClean="0"/>
              <a:t>Saget </a:t>
            </a:r>
            <a:r>
              <a:rPr lang="de-DE" sz="1300" b="0" dirty="0"/>
              <a:t>den Gerechten, dass es ihnen wohl gehen wird; denn sie werden die Frucht ihrer Taten genießen. </a:t>
            </a:r>
          </a:p>
          <a:p>
            <a:r>
              <a:rPr lang="de-DE" sz="1300" b="1" dirty="0"/>
              <a:t>Jesaja 29,21 </a:t>
            </a:r>
            <a:r>
              <a:rPr lang="de-DE" sz="1300" dirty="0"/>
              <a:t>die einen Menschen auf bloße Anklage hin verurteilen und demjenigen Schlingen legen, der sie im Tore zurechtweist, und den Gerechten ohne Ursache verdrängen</a:t>
            </a:r>
            <a:r>
              <a:rPr lang="de-DE" sz="1300" dirty="0" smtClean="0"/>
              <a:t>.</a:t>
            </a:r>
            <a:endParaRPr lang="de-DE" sz="1300" dirty="0"/>
          </a:p>
          <a:p>
            <a:r>
              <a:rPr lang="de-DE" sz="1300" b="1" dirty="0"/>
              <a:t>Jesaja 57,1</a:t>
            </a:r>
            <a:r>
              <a:rPr lang="de-DE" sz="1300" dirty="0"/>
              <a:t> </a:t>
            </a:r>
            <a:r>
              <a:rPr lang="de-DE" sz="1300" b="1" dirty="0"/>
              <a:t>Der Gerechte kommt um</a:t>
            </a:r>
            <a:r>
              <a:rPr lang="de-DE" sz="1300" dirty="0"/>
              <a:t>, und kein Mensch nimmt es zu Herzen; und begnadigte Männer werden hinweggerafft, ohne </a:t>
            </a:r>
            <a:r>
              <a:rPr lang="de-DE" sz="1300" dirty="0" err="1"/>
              <a:t>daß</a:t>
            </a:r>
            <a:r>
              <a:rPr lang="de-DE" sz="1300" dirty="0"/>
              <a:t> jemand bemerkt, </a:t>
            </a:r>
            <a:r>
              <a:rPr lang="de-DE" sz="1300" dirty="0" err="1"/>
              <a:t>daß</a:t>
            </a:r>
            <a:r>
              <a:rPr lang="de-DE" sz="1300" dirty="0"/>
              <a:t> der Gerechte vor dem Unglück weggerafft wird</a:t>
            </a:r>
            <a:r>
              <a:rPr lang="de-DE" sz="1300" dirty="0" smtClean="0"/>
              <a:t>.</a:t>
            </a:r>
            <a:endParaRPr lang="de-DE" sz="1300" dirty="0"/>
          </a:p>
          <a:p>
            <a:r>
              <a:rPr lang="de-DE" sz="1300" b="1" dirty="0"/>
              <a:t>Jeremia 35.3  </a:t>
            </a:r>
            <a:r>
              <a:rPr lang="de-DE" sz="1300" dirty="0"/>
              <a:t>Da nahm ich Jaasanja, den Sohn Jeremias, des Sohnes </a:t>
            </a:r>
            <a:r>
              <a:rPr lang="de-DE" sz="1300" dirty="0" err="1"/>
              <a:t>Habazinjas</a:t>
            </a:r>
            <a:r>
              <a:rPr lang="de-DE" sz="1300" dirty="0"/>
              <a:t>, samt seinen Brüdern und allen seinen Söhnen und dem ganzen Haus der </a:t>
            </a:r>
            <a:r>
              <a:rPr lang="de-DE" sz="1300" dirty="0" err="1"/>
              <a:t>Rechabiter</a:t>
            </a:r>
            <a:r>
              <a:rPr lang="de-DE" sz="1300" dirty="0"/>
              <a:t>, 35.4  und führte sie ins Haus des HERRN, zur Halle der Söhne </a:t>
            </a:r>
            <a:r>
              <a:rPr lang="de-DE" sz="1300" dirty="0" err="1"/>
              <a:t>Chanans</a:t>
            </a:r>
            <a:r>
              <a:rPr lang="de-DE" sz="1300" dirty="0"/>
              <a:t>, des Sohnes </a:t>
            </a:r>
            <a:r>
              <a:rPr lang="de-DE" sz="1300" dirty="0" err="1"/>
              <a:t>Jigdaljas</a:t>
            </a:r>
            <a:r>
              <a:rPr lang="de-DE" sz="1300" dirty="0"/>
              <a:t>, des Mannes Gottes, die neben der Halle der Fürsten, oberhalb der Halle </a:t>
            </a:r>
            <a:r>
              <a:rPr lang="de-DE" sz="1300" dirty="0" err="1"/>
              <a:t>Maasejas</a:t>
            </a:r>
            <a:r>
              <a:rPr lang="de-DE" sz="1300" dirty="0"/>
              <a:t>, des Sohnes </a:t>
            </a:r>
            <a:r>
              <a:rPr lang="de-DE" sz="1300" dirty="0" err="1"/>
              <a:t>Sallums</a:t>
            </a:r>
            <a:r>
              <a:rPr lang="de-DE" sz="1300" dirty="0"/>
              <a:t>, des Türhüters, lag.</a:t>
            </a:r>
            <a:endParaRPr lang="de-DE"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35</a:t>
            </a:fld>
            <a:endParaRPr lang="de-DE"/>
          </a:p>
        </p:txBody>
      </p:sp>
      <p:sp>
        <p:nvSpPr>
          <p:cNvPr id="5" name="Datumsplatzhalter 4"/>
          <p:cNvSpPr>
            <a:spLocks noGrp="1"/>
          </p:cNvSpPr>
          <p:nvPr>
            <p:ph type="dt" idx="11"/>
          </p:nvPr>
        </p:nvSpPr>
        <p:spPr/>
        <p:txBody>
          <a:bodyPr/>
          <a:lstStyle/>
          <a:p>
            <a:fld id="{15B9612C-8E53-4806-8BB8-991719D0E499}"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66013">
              <a:defRPr/>
            </a:pPr>
            <a:r>
              <a:rPr lang="de-DE" sz="1300" dirty="0"/>
              <a:t>Fortsetzung von: </a:t>
            </a:r>
            <a:r>
              <a:rPr lang="de-DE" dirty="0" smtClean="0"/>
              <a:t>Eusebius von Cäsarea – Kirchengeschichte: 2.Buch 23.Kapitel</a:t>
            </a:r>
          </a:p>
          <a:p>
            <a:pPr defTabSz="966013">
              <a:defRPr/>
            </a:pPr>
            <a:endParaRPr lang="de-DE" dirty="0" smtClean="0"/>
          </a:p>
          <a:p>
            <a:r>
              <a:rPr lang="de-DE" sz="1300" dirty="0"/>
              <a:t>Vespasian begann die Belagerung Galiläas im Frühjahr 67 auf Befehl von Nero, ab 6.69, nach Neros Tod 6.68, wurde Jerusalem belagert. Ab 7.69 übernahm Titus den Oberbefehl. Nach Eusebius wäre der Tod zeitnah vor 6.69 gewesen.</a:t>
            </a:r>
          </a:p>
          <a:p>
            <a:r>
              <a:rPr lang="de-DE" sz="1300" dirty="0"/>
              <a:t>Nach Josephus starb Jakobus 62 in der Vakanz zwischen den Statthaltern </a:t>
            </a:r>
            <a:r>
              <a:rPr lang="de-DE" sz="1300" dirty="0" err="1"/>
              <a:t>Porcius</a:t>
            </a:r>
            <a:r>
              <a:rPr lang="de-DE" sz="1300" dirty="0"/>
              <a:t> Festus und </a:t>
            </a:r>
            <a:r>
              <a:rPr lang="de-DE" sz="1300" dirty="0" err="1"/>
              <a:t>Lucceius</a:t>
            </a:r>
            <a:r>
              <a:rPr lang="de-DE" sz="1300" dirty="0"/>
              <a:t> Albinus.</a:t>
            </a:r>
          </a:p>
          <a:p>
            <a:endParaRPr lang="de-DE"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36</a:t>
            </a:fld>
            <a:endParaRPr lang="de-DE"/>
          </a:p>
        </p:txBody>
      </p:sp>
      <p:sp>
        <p:nvSpPr>
          <p:cNvPr id="5" name="Datumsplatzhalter 4"/>
          <p:cNvSpPr>
            <a:spLocks noGrp="1"/>
          </p:cNvSpPr>
          <p:nvPr>
            <p:ph type="dt" idx="11"/>
          </p:nvPr>
        </p:nvSpPr>
        <p:spPr/>
        <p:txBody>
          <a:bodyPr/>
          <a:lstStyle/>
          <a:p>
            <a:fld id="{A2F4EB67-013E-4E70-A930-AA29821FEC17}"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66013">
              <a:defRPr/>
            </a:pPr>
            <a:r>
              <a:rPr lang="de-DE" sz="1300" dirty="0"/>
              <a:t>Fortsetzung von: </a:t>
            </a:r>
            <a:r>
              <a:rPr lang="de-DE" dirty="0" smtClean="0"/>
              <a:t>Eusebius von Cäsarea – Kirchengeschichte: 2.Buch 23.Kapitel</a:t>
            </a:r>
          </a:p>
          <a:p>
            <a:pPr defTabSz="966013">
              <a:defRPr/>
            </a:pPr>
            <a:endParaRPr lang="de-DE" dirty="0" smtClean="0"/>
          </a:p>
          <a:p>
            <a:pPr algn="just" defTabSz="6723519">
              <a:tabLst>
                <a:tab pos="8217819" algn="r"/>
              </a:tabLst>
            </a:pPr>
            <a:r>
              <a:rPr lang="de-DE" dirty="0" smtClean="0"/>
              <a:t>Einige von ihnen gingen sogar dem Albinus, der von Alexandria kam, entgegen und stellten ihm vor,  dass Ananus ohne seine Genehmigung den Hohen Rat  gar nicht zum Gericht habe berufen dürfen. Diesen  Ausführungen </a:t>
            </a:r>
            <a:r>
              <a:rPr lang="de-DE" dirty="0" err="1" smtClean="0"/>
              <a:t>pﬂichtete</a:t>
            </a:r>
            <a:r>
              <a:rPr lang="de-DE" dirty="0" smtClean="0"/>
              <a:t> Albinus bei und schrieb im höchsten Zorne an Ananus einen Brief, worin er ihm  die gebührende Strafe androhte. Agrippa aber entsetzte ihn infolge dieses Vorfalls schon nach dreimonatlicher  Amtsführung seiner Würde und ernannte Jesus, den Sohn  des Damnaeus, zum Hohepriester.</a:t>
            </a:r>
          </a:p>
          <a:p>
            <a:pPr algn="just" defTabSz="6723519">
              <a:tabLst>
                <a:tab pos="8217819" algn="r"/>
              </a:tabLst>
            </a:pPr>
            <a:endParaRPr lang="de-DE" dirty="0" smtClean="0"/>
          </a:p>
          <a:p>
            <a:pPr algn="just" defTabSz="6723519">
              <a:tabLst>
                <a:tab pos="8217819" algn="r"/>
              </a:tabLst>
            </a:pPr>
            <a:r>
              <a:rPr lang="de-DE" dirty="0" smtClean="0"/>
              <a:t>Flavius Josephus – Jüdische Altertümer: 20.Buch, 9.Kapitel, 1. Abschnitt Seite 666</a:t>
            </a:r>
          </a:p>
          <a:p>
            <a:pPr algn="just" defTabSz="6723519">
              <a:tabLst>
                <a:tab pos="8217819" algn="r"/>
              </a:tabLst>
            </a:pPr>
            <a:endParaRPr lang="de-DE" dirty="0" smtClean="0"/>
          </a:p>
          <a:p>
            <a:pPr algn="just" defTabSz="6723519">
              <a:tabLst>
                <a:tab pos="8217819" algn="r"/>
              </a:tabLst>
            </a:pPr>
            <a:r>
              <a:rPr lang="de-DE" dirty="0" smtClean="0"/>
              <a:t>Besteht ein Widerspruch zwischen der Botschaft des Hegesippus und des Josephus?</a:t>
            </a:r>
          </a:p>
          <a:p>
            <a:endParaRPr lang="de-DE"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37</a:t>
            </a:fld>
            <a:endParaRPr lang="de-DE"/>
          </a:p>
        </p:txBody>
      </p:sp>
      <p:sp>
        <p:nvSpPr>
          <p:cNvPr id="5" name="Datumsplatzhalter 4"/>
          <p:cNvSpPr>
            <a:spLocks noGrp="1"/>
          </p:cNvSpPr>
          <p:nvPr>
            <p:ph type="dt" idx="11"/>
          </p:nvPr>
        </p:nvSpPr>
        <p:spPr/>
        <p:txBody>
          <a:bodyPr/>
          <a:lstStyle/>
          <a:p>
            <a:fld id="{7BBC1807-A831-423E-AD27-660DDA762560}"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defTabSz="6723519">
              <a:tabLst>
                <a:tab pos="8217819" algn="r"/>
              </a:tabLst>
            </a:pPr>
            <a:r>
              <a:rPr lang="de-DE" dirty="0" smtClean="0"/>
              <a:t>Besteht </a:t>
            </a:r>
            <a:r>
              <a:rPr lang="de-DE" dirty="0" smtClean="0"/>
              <a:t>ein Widerspruch zwischen der Botschaft des Hegesippus und des Josephus?</a:t>
            </a:r>
          </a:p>
          <a:p>
            <a:pPr algn="just" defTabSz="6723519">
              <a:tabLst>
                <a:tab pos="8217819" algn="r"/>
              </a:tabLst>
            </a:pPr>
            <a:r>
              <a:rPr lang="de-DE" dirty="0" smtClean="0"/>
              <a:t>Nein</a:t>
            </a:r>
            <a:r>
              <a:rPr lang="de-DE" dirty="0" smtClean="0"/>
              <a:t>.</a:t>
            </a:r>
          </a:p>
          <a:p>
            <a:pPr algn="just" defTabSz="6723519">
              <a:tabLst>
                <a:tab pos="8217819" algn="r"/>
              </a:tabLst>
            </a:pPr>
            <a:endParaRPr lang="de-DE" dirty="0" smtClean="0"/>
          </a:p>
          <a:p>
            <a:r>
              <a:rPr lang="de-DE" b="1" dirty="0" smtClean="0"/>
              <a:t>Hegesippus berichtet:</a:t>
            </a:r>
          </a:p>
          <a:p>
            <a:r>
              <a:rPr lang="de-DE" dirty="0" smtClean="0"/>
              <a:t>Ansinnen an Jakobus, das Volk aufzuklären, was es mit Jesus auf sich hat: Was ist der Weg Jesu.</a:t>
            </a:r>
          </a:p>
          <a:p>
            <a:r>
              <a:rPr lang="de-DE" dirty="0" smtClean="0"/>
              <a:t>Jakobus bekennt</a:t>
            </a:r>
            <a:r>
              <a:rPr lang="de-DE" baseline="0" dirty="0" smtClean="0"/>
              <a:t> sich zu Jesus.</a:t>
            </a:r>
          </a:p>
          <a:p>
            <a:r>
              <a:rPr lang="de-DE" dirty="0" smtClean="0"/>
              <a:t>Lobpreis des Volkes</a:t>
            </a:r>
          </a:p>
          <a:p>
            <a:r>
              <a:rPr lang="de-DE" dirty="0" smtClean="0"/>
              <a:t>Mordbeschluss des Hohen Rates</a:t>
            </a:r>
          </a:p>
          <a:p>
            <a:r>
              <a:rPr lang="de-DE" dirty="0" smtClean="0"/>
              <a:t>Jakobus wird vom Söller gestoßen</a:t>
            </a:r>
          </a:p>
          <a:p>
            <a:r>
              <a:rPr lang="de-DE" dirty="0" smtClean="0"/>
              <a:t>Jakobus wird gesteinigt</a:t>
            </a:r>
          </a:p>
          <a:p>
            <a:r>
              <a:rPr lang="de-DE" dirty="0" smtClean="0"/>
              <a:t>Jakobus betet</a:t>
            </a:r>
          </a:p>
          <a:p>
            <a:r>
              <a:rPr lang="de-DE" dirty="0" smtClean="0"/>
              <a:t>Jakobus wird mit dem Walkerholz erschlagen</a:t>
            </a:r>
          </a:p>
          <a:p>
            <a:r>
              <a:rPr lang="de-DE" dirty="0" smtClean="0"/>
              <a:t>Begräbnis in der Nähe des Tempels</a:t>
            </a:r>
          </a:p>
          <a:p>
            <a:r>
              <a:rPr lang="de-DE" b="1" dirty="0" smtClean="0"/>
              <a:t>Josephus wählt nur die rechtlich</a:t>
            </a:r>
            <a:r>
              <a:rPr lang="de-DE" b="1" baseline="0" dirty="0" smtClean="0"/>
              <a:t> relevanten Punkte aus.</a:t>
            </a:r>
            <a:endParaRPr lang="de-DE" b="1"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38</a:t>
            </a:fld>
            <a:endParaRPr lang="de-DE"/>
          </a:p>
        </p:txBody>
      </p:sp>
      <p:sp>
        <p:nvSpPr>
          <p:cNvPr id="5" name="Datumsplatzhalter 4"/>
          <p:cNvSpPr>
            <a:spLocks noGrp="1"/>
          </p:cNvSpPr>
          <p:nvPr>
            <p:ph type="dt" idx="11"/>
          </p:nvPr>
        </p:nvSpPr>
        <p:spPr/>
        <p:txBody>
          <a:bodyPr/>
          <a:lstStyle/>
          <a:p>
            <a:fld id="{278C029D-AE2B-46A7-82EE-86A9FC191A4F}"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39</a:t>
            </a:fld>
            <a:endParaRPr lang="de-DE"/>
          </a:p>
        </p:txBody>
      </p:sp>
      <p:sp>
        <p:nvSpPr>
          <p:cNvPr id="5" name="Datumsplatzhalter 4"/>
          <p:cNvSpPr>
            <a:spLocks noGrp="1"/>
          </p:cNvSpPr>
          <p:nvPr>
            <p:ph type="dt" idx="11"/>
          </p:nvPr>
        </p:nvSpPr>
        <p:spPr/>
        <p:txBody>
          <a:bodyPr/>
          <a:lstStyle/>
          <a:p>
            <a:fld id="{7AF96995-E28A-4507-96F2-674F3C529439}"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Zacharias, nicht Elisabeth,</a:t>
            </a:r>
            <a:r>
              <a:rPr lang="de-DE" baseline="0" dirty="0" smtClean="0"/>
              <a:t> hat eine Engelserscheinung.</a:t>
            </a:r>
          </a:p>
          <a:p>
            <a:r>
              <a:rPr lang="de-DE" baseline="0" dirty="0" smtClean="0"/>
              <a:t>Alles vollzieht sich vor der jüdischen Öffentlichkeit im Tempel.</a:t>
            </a:r>
          </a:p>
          <a:p>
            <a:r>
              <a:rPr lang="de-DE" baseline="0" dirty="0" smtClean="0"/>
              <a:t>Maria und Elisabeth stehen im Kontakt und wissen voneinander. Maria geht von Nazareth zu ihrer Verwandten Elisabeth auf die Berge Judäas. Die Schwangerschaft blieb also in Nazareth weitgehend verborgen.</a:t>
            </a:r>
          </a:p>
          <a:p>
            <a:r>
              <a:rPr lang="de-DE" baseline="0" dirty="0" smtClean="0"/>
              <a:t>Die Kinder wurden auf den Bergen Judäas zum Thema, möglicherweise nicht in Jerusalem und auch nicht in Nazareth.</a:t>
            </a:r>
          </a:p>
          <a:p>
            <a:r>
              <a:rPr lang="de-DE" baseline="0" dirty="0" smtClean="0"/>
              <a:t>Auch Flavius Josephus berichtet in seinen Schriften davon, dass in Israel eine Naherwartung des Messias herrschte. Jeder </a:t>
            </a:r>
            <a:r>
              <a:rPr lang="de-DE" baseline="0" dirty="0" err="1" smtClean="0"/>
              <a:t>Aufständige</a:t>
            </a:r>
            <a:r>
              <a:rPr lang="de-DE" baseline="0" dirty="0" smtClean="0"/>
              <a:t> (Barabbas bis Bar </a:t>
            </a:r>
            <a:r>
              <a:rPr lang="de-DE" baseline="0" dirty="0" err="1" smtClean="0"/>
              <a:t>Kochba</a:t>
            </a:r>
            <a:r>
              <a:rPr lang="de-DE" baseline="0" dirty="0" smtClean="0"/>
              <a:t>) wurde als Messias gefeiert, bis er von den Römern besiegt war.</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4</a:t>
            </a:fld>
            <a:endParaRPr lang="de-DE"/>
          </a:p>
        </p:txBody>
      </p:sp>
      <p:sp>
        <p:nvSpPr>
          <p:cNvPr id="5" name="Datumsplatzhalter 4"/>
          <p:cNvSpPr>
            <a:spLocks noGrp="1"/>
          </p:cNvSpPr>
          <p:nvPr>
            <p:ph type="dt" idx="11"/>
          </p:nvPr>
        </p:nvSpPr>
        <p:spPr/>
        <p:txBody>
          <a:bodyPr/>
          <a:lstStyle/>
          <a:p>
            <a:fld id="{1A6282BC-2021-43C8-86C6-5A4E644A1B4E}"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16719868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40</a:t>
            </a:fld>
            <a:endParaRPr lang="de-DE"/>
          </a:p>
        </p:txBody>
      </p:sp>
      <p:sp>
        <p:nvSpPr>
          <p:cNvPr id="5" name="Datumsplatzhalter 4"/>
          <p:cNvSpPr>
            <a:spLocks noGrp="1"/>
          </p:cNvSpPr>
          <p:nvPr>
            <p:ph type="dt" idx="11"/>
          </p:nvPr>
        </p:nvSpPr>
        <p:spPr/>
        <p:txBody>
          <a:bodyPr/>
          <a:lstStyle/>
          <a:p>
            <a:fld id="{81CDF27B-3F52-4AE5-AB0B-290FA7548336}"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smtClean="0"/>
          </a:p>
        </p:txBody>
      </p:sp>
      <p:sp>
        <p:nvSpPr>
          <p:cNvPr id="4" name="Foliennummernplatzhalter 3"/>
          <p:cNvSpPr>
            <a:spLocks noGrp="1"/>
          </p:cNvSpPr>
          <p:nvPr>
            <p:ph type="sldNum" sz="quarter" idx="10"/>
          </p:nvPr>
        </p:nvSpPr>
        <p:spPr/>
        <p:txBody>
          <a:bodyPr/>
          <a:lstStyle/>
          <a:p>
            <a:fld id="{4013E2C3-EF0D-4CA9-9AFE-6F8B9DEB6248}" type="slidenum">
              <a:rPr lang="de-DE" smtClean="0"/>
              <a:t>41</a:t>
            </a:fld>
            <a:endParaRPr lang="de-DE"/>
          </a:p>
        </p:txBody>
      </p:sp>
      <p:sp>
        <p:nvSpPr>
          <p:cNvPr id="5" name="Datumsplatzhalter 4"/>
          <p:cNvSpPr>
            <a:spLocks noGrp="1"/>
          </p:cNvSpPr>
          <p:nvPr>
            <p:ph type="dt" idx="11"/>
          </p:nvPr>
        </p:nvSpPr>
        <p:spPr/>
        <p:txBody>
          <a:bodyPr/>
          <a:lstStyle/>
          <a:p>
            <a:fld id="{86AF2DE6-7318-4034-A2C2-553DE64AA652}"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u="sng" dirty="0"/>
              <a:t>3.Mose 17 (Heiligungsgebote):</a:t>
            </a:r>
            <a:r>
              <a:rPr lang="de-DE" sz="1000" dirty="0"/>
              <a:t>  Verbot des Blutgenusses </a:t>
            </a:r>
          </a:p>
          <a:p>
            <a:r>
              <a:rPr lang="de-DE" sz="1000" b="1" u="sng" dirty="0"/>
              <a:t>3.Mose 18 (Heiligungsgebote):</a:t>
            </a:r>
            <a:r>
              <a:rPr lang="de-DE" sz="1000" dirty="0"/>
              <a:t>  Verbot der Blutschande – Verbot Ehebruch / Homosexualität / Sodomie</a:t>
            </a:r>
            <a:endParaRPr lang="de-DE" sz="1000" b="1" u="sng" dirty="0"/>
          </a:p>
          <a:p>
            <a:endParaRPr lang="de-DE" sz="1000" b="1" u="sng" dirty="0"/>
          </a:p>
          <a:p>
            <a:r>
              <a:rPr lang="de-DE" sz="1000" b="1" u="sng" dirty="0" smtClean="0"/>
              <a:t>1.Mose </a:t>
            </a:r>
            <a:r>
              <a:rPr lang="de-DE" sz="1000" b="1" u="sng" dirty="0"/>
              <a:t>9,4 (Blut, Noah):</a:t>
            </a:r>
            <a:r>
              <a:rPr lang="de-DE" sz="1000" dirty="0"/>
              <a:t> Nur esset das Fleisch nicht, </a:t>
            </a:r>
            <a:r>
              <a:rPr lang="de-DE" sz="1000" b="1" dirty="0"/>
              <a:t>während seine Seele, sein Blut, noch in ihm ist</a:t>
            </a:r>
            <a:r>
              <a:rPr lang="de-DE" sz="1000" dirty="0" smtClean="0"/>
              <a:t>!</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42</a:t>
            </a:fld>
            <a:endParaRPr lang="de-DE"/>
          </a:p>
        </p:txBody>
      </p:sp>
      <p:sp>
        <p:nvSpPr>
          <p:cNvPr id="5" name="Datumsplatzhalter 4"/>
          <p:cNvSpPr>
            <a:spLocks noGrp="1"/>
          </p:cNvSpPr>
          <p:nvPr>
            <p:ph type="dt" idx="11"/>
          </p:nvPr>
        </p:nvSpPr>
        <p:spPr/>
        <p:txBody>
          <a:bodyPr/>
          <a:lstStyle/>
          <a:p>
            <a:fld id="{E3FAD787-2173-41E0-9F8E-D1758E33D5A6}"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u="sng" dirty="0"/>
              <a:t>3.Mose 17 (Heiligungsgebote):</a:t>
            </a:r>
            <a:r>
              <a:rPr lang="de-DE" sz="1000" dirty="0"/>
              <a:t>  Verbot des Blutgenusses </a:t>
            </a:r>
          </a:p>
          <a:p>
            <a:r>
              <a:rPr lang="de-DE" sz="1000" b="1" u="sng" dirty="0"/>
              <a:t>3.Mose 18 (Heiligungsgebote):</a:t>
            </a:r>
            <a:r>
              <a:rPr lang="de-DE" sz="1000" dirty="0"/>
              <a:t>  Verbot der Blutschande – Verbot Ehebruch / Homosexualität / Sodomie</a:t>
            </a:r>
            <a:endParaRPr lang="de-DE" sz="1000" b="1" u="sng" dirty="0"/>
          </a:p>
          <a:p>
            <a:endParaRPr lang="de-DE" sz="1000" b="1" u="sng" dirty="0"/>
          </a:p>
          <a:p>
            <a:r>
              <a:rPr lang="de-DE" sz="1000" b="1" u="sng" dirty="0" smtClean="0"/>
              <a:t>1.Mose </a:t>
            </a:r>
            <a:r>
              <a:rPr lang="de-DE" sz="1000" b="1" u="sng" dirty="0"/>
              <a:t>9,4 (Blut, Noah):</a:t>
            </a:r>
            <a:r>
              <a:rPr lang="de-DE" sz="1000" dirty="0"/>
              <a:t> Nur esset das Fleisch nicht, </a:t>
            </a:r>
            <a:r>
              <a:rPr lang="de-DE" sz="1000" b="1" dirty="0"/>
              <a:t>während seine Seele, sein Blut, noch in ihm ist</a:t>
            </a:r>
            <a:r>
              <a:rPr lang="de-DE" sz="1000" dirty="0" smtClean="0"/>
              <a:t>!</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43</a:t>
            </a:fld>
            <a:endParaRPr lang="de-DE"/>
          </a:p>
        </p:txBody>
      </p:sp>
      <p:sp>
        <p:nvSpPr>
          <p:cNvPr id="5" name="Datumsplatzhalter 4"/>
          <p:cNvSpPr>
            <a:spLocks noGrp="1"/>
          </p:cNvSpPr>
          <p:nvPr>
            <p:ph type="dt" idx="11"/>
          </p:nvPr>
        </p:nvSpPr>
        <p:spPr/>
        <p:txBody>
          <a:bodyPr/>
          <a:lstStyle/>
          <a:p>
            <a:fld id="{37F6D126-FD5F-4A21-A097-37576BFC6B47}"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u="sng" dirty="0"/>
              <a:t>3.Mose 17 (Heiligungsgebote):</a:t>
            </a:r>
            <a:r>
              <a:rPr lang="de-DE" sz="1000" dirty="0"/>
              <a:t>  Verbot des Blutgenusses </a:t>
            </a:r>
          </a:p>
          <a:p>
            <a:r>
              <a:rPr lang="de-DE" sz="1000" b="1" u="sng" dirty="0"/>
              <a:t>3.Mose 18 (Heiligungsgebote):</a:t>
            </a:r>
            <a:r>
              <a:rPr lang="de-DE" sz="1000" dirty="0"/>
              <a:t>  Verbot der Blutschande – Verbot Ehebruch / Homosexualität / Sodomie</a:t>
            </a:r>
            <a:endParaRPr lang="de-DE" sz="1000" b="1" u="sng" dirty="0"/>
          </a:p>
          <a:p>
            <a:endParaRPr lang="de-DE" sz="1000" b="1" u="sng" dirty="0"/>
          </a:p>
          <a:p>
            <a:r>
              <a:rPr lang="de-DE" sz="1000" b="1" u="sng" dirty="0" smtClean="0"/>
              <a:t>1.Mose </a:t>
            </a:r>
            <a:r>
              <a:rPr lang="de-DE" sz="1000" b="1" u="sng" dirty="0"/>
              <a:t>9,4 (Blut, Noah):</a:t>
            </a:r>
            <a:r>
              <a:rPr lang="de-DE" sz="1000" dirty="0"/>
              <a:t> Nur esset das Fleisch nicht, </a:t>
            </a:r>
            <a:r>
              <a:rPr lang="de-DE" sz="1000" b="1" dirty="0"/>
              <a:t>während seine Seele, sein Blut, noch in ihm ist</a:t>
            </a:r>
            <a:r>
              <a:rPr lang="de-DE" sz="1000" dirty="0"/>
              <a:t>!</a:t>
            </a:r>
          </a:p>
          <a:p>
            <a:r>
              <a:rPr lang="de-DE" sz="1000" b="1" u="sng" dirty="0"/>
              <a:t>3.Mose 17,10-14 (Blut, Gesetz): </a:t>
            </a:r>
            <a:r>
              <a:rPr lang="de-DE" sz="1000" dirty="0"/>
              <a:t>17.10  Und wenn ein Mensch vom Hause Israel oder ein Fremdling, der unter ihnen wohnt, irgend Blut ißt, wider einen solchen, der Blut ißt, will ich mein Angesicht richten und ihn ausrotten aus seinem Volk; 17.11  denn die Seele des Fleisches ist im Blut, und ich habe es euch auf den Altar gegeben, um Sühne zu erwirken für eure Seelen. Denn das Blut ist es, das Sühne erwirkt durch die in ihm wohnende Seele. 17.12  Darum habe ich den Kindern Israel gesagt: Keine Seele unter euch soll Blut essen; auch kein Fremdling unter euch soll Blut essen. 17.13  Und wenn ein Mensch von den Kindern Israel oder ein Fremdling, der unter ihnen wohnt, auf der Jagd ein Wildbret oder Geflügel erwischt, das man essen darf, der soll desselben Blut ausgießen und mit Erde bedecken; 17.14  denn alles Fleisches Seele ist sein Blut; es ist mit seiner Seele verbunden. Darum habe ich den Kindern Israel gesagt: Ihr sollt keines Fleisches Blut essen; denn alles Fleisches Seele ist sein Blut. </a:t>
            </a:r>
            <a:r>
              <a:rPr lang="de-DE" sz="1000" dirty="0"/>
              <a:t>Wer es aber isst, der soll ausgerottet werden</a:t>
            </a:r>
            <a:r>
              <a:rPr lang="de-DE" sz="1000" dirty="0" smtClean="0"/>
              <a:t>.</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44</a:t>
            </a:fld>
            <a:endParaRPr lang="de-DE"/>
          </a:p>
        </p:txBody>
      </p:sp>
      <p:sp>
        <p:nvSpPr>
          <p:cNvPr id="5" name="Datumsplatzhalter 4"/>
          <p:cNvSpPr>
            <a:spLocks noGrp="1"/>
          </p:cNvSpPr>
          <p:nvPr>
            <p:ph type="dt" idx="11"/>
          </p:nvPr>
        </p:nvSpPr>
        <p:spPr/>
        <p:txBody>
          <a:bodyPr/>
          <a:lstStyle/>
          <a:p>
            <a:fld id="{80D050F4-FD05-4382-89C8-25A089D2B82E}"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dirty="0" smtClean="0"/>
              <a:t>Unzucht ist für Paulus ein viel weitergehendes Thema als für das Alte Testament</a:t>
            </a:r>
            <a:endParaRPr lang="de-DE" sz="1000" b="1" dirty="0"/>
          </a:p>
        </p:txBody>
      </p:sp>
      <p:sp>
        <p:nvSpPr>
          <p:cNvPr id="4" name="Foliennummernplatzhalter 3"/>
          <p:cNvSpPr>
            <a:spLocks noGrp="1"/>
          </p:cNvSpPr>
          <p:nvPr>
            <p:ph type="sldNum" sz="quarter" idx="10"/>
          </p:nvPr>
        </p:nvSpPr>
        <p:spPr/>
        <p:txBody>
          <a:bodyPr/>
          <a:lstStyle/>
          <a:p>
            <a:fld id="{4013E2C3-EF0D-4CA9-9AFE-6F8B9DEB6248}" type="slidenum">
              <a:rPr lang="de-DE" smtClean="0"/>
              <a:t>45</a:t>
            </a:fld>
            <a:endParaRPr lang="de-DE"/>
          </a:p>
        </p:txBody>
      </p:sp>
      <p:sp>
        <p:nvSpPr>
          <p:cNvPr id="5" name="Datumsplatzhalter 4"/>
          <p:cNvSpPr>
            <a:spLocks noGrp="1"/>
          </p:cNvSpPr>
          <p:nvPr>
            <p:ph type="dt" idx="11"/>
          </p:nvPr>
        </p:nvSpPr>
        <p:spPr/>
        <p:txBody>
          <a:bodyPr/>
          <a:lstStyle/>
          <a:p>
            <a:fld id="{4E2F4084-6B64-4932-BBD2-1714378F8821}"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dirty="0" smtClean="0"/>
              <a:t>Blutgenuss ist für Paulus kein Thema</a:t>
            </a:r>
            <a:endParaRPr lang="de-DE" sz="1000" b="1" dirty="0"/>
          </a:p>
        </p:txBody>
      </p:sp>
      <p:sp>
        <p:nvSpPr>
          <p:cNvPr id="4" name="Foliennummernplatzhalter 3"/>
          <p:cNvSpPr>
            <a:spLocks noGrp="1"/>
          </p:cNvSpPr>
          <p:nvPr>
            <p:ph type="sldNum" sz="quarter" idx="10"/>
          </p:nvPr>
        </p:nvSpPr>
        <p:spPr/>
        <p:txBody>
          <a:bodyPr/>
          <a:lstStyle/>
          <a:p>
            <a:fld id="{4013E2C3-EF0D-4CA9-9AFE-6F8B9DEB6248}" type="slidenum">
              <a:rPr lang="de-DE" smtClean="0"/>
              <a:t>46</a:t>
            </a:fld>
            <a:endParaRPr lang="de-DE"/>
          </a:p>
        </p:txBody>
      </p:sp>
      <p:sp>
        <p:nvSpPr>
          <p:cNvPr id="5" name="Datumsplatzhalter 4"/>
          <p:cNvSpPr>
            <a:spLocks noGrp="1"/>
          </p:cNvSpPr>
          <p:nvPr>
            <p:ph type="dt" idx="11"/>
          </p:nvPr>
        </p:nvSpPr>
        <p:spPr/>
        <p:txBody>
          <a:bodyPr/>
          <a:lstStyle/>
          <a:p>
            <a:fld id="{269B45A4-5E9F-4B4A-97B6-F3FA1DE58F73}"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u="sng" dirty="0"/>
              <a:t>3.Mose 17 (Heiligungsgebote):</a:t>
            </a:r>
            <a:r>
              <a:rPr lang="de-DE" sz="1000" dirty="0"/>
              <a:t>  Verbot des Blutgenusses </a:t>
            </a:r>
          </a:p>
          <a:p>
            <a:r>
              <a:rPr lang="de-DE" sz="1000" b="1" u="sng" dirty="0"/>
              <a:t>3.Mose 18 (Heiligungsgebote):</a:t>
            </a:r>
            <a:r>
              <a:rPr lang="de-DE" sz="1000" dirty="0"/>
              <a:t>  Verbot der Blutschande – Verbot Ehebruch / Homosexualität / Sodomie</a:t>
            </a:r>
            <a:endParaRPr lang="de-DE" sz="1000" b="1" u="sng" dirty="0"/>
          </a:p>
          <a:p>
            <a:endParaRPr lang="de-DE" sz="1000" b="1" u="sng" dirty="0"/>
          </a:p>
          <a:p>
            <a:r>
              <a:rPr lang="de-DE" sz="1000" b="1" u="sng" dirty="0" smtClean="0"/>
              <a:t>1.Mose </a:t>
            </a:r>
            <a:r>
              <a:rPr lang="de-DE" sz="1000" b="1" u="sng" dirty="0"/>
              <a:t>9,4 (Blut, Noah):</a:t>
            </a:r>
            <a:r>
              <a:rPr lang="de-DE" sz="1000" dirty="0"/>
              <a:t> Nur esset das Fleisch nicht, </a:t>
            </a:r>
            <a:r>
              <a:rPr lang="de-DE" sz="1000" b="1" dirty="0"/>
              <a:t>während seine Seele, sein Blut, noch in ihm ist</a:t>
            </a:r>
            <a:r>
              <a:rPr lang="de-DE" sz="1000" dirty="0" smtClean="0"/>
              <a:t>!</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47</a:t>
            </a:fld>
            <a:endParaRPr lang="de-DE"/>
          </a:p>
        </p:txBody>
      </p:sp>
      <p:sp>
        <p:nvSpPr>
          <p:cNvPr id="5" name="Datumsplatzhalter 4"/>
          <p:cNvSpPr>
            <a:spLocks noGrp="1"/>
          </p:cNvSpPr>
          <p:nvPr>
            <p:ph type="dt" idx="11"/>
          </p:nvPr>
        </p:nvSpPr>
        <p:spPr/>
        <p:txBody>
          <a:bodyPr/>
          <a:lstStyle/>
          <a:p>
            <a:fld id="{4EBD7035-64CC-4A29-A311-1520DC3BAC72}"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48</a:t>
            </a:fld>
            <a:endParaRPr lang="de-DE"/>
          </a:p>
        </p:txBody>
      </p:sp>
      <p:sp>
        <p:nvSpPr>
          <p:cNvPr id="5" name="Datumsplatzhalter 4"/>
          <p:cNvSpPr>
            <a:spLocks noGrp="1"/>
          </p:cNvSpPr>
          <p:nvPr>
            <p:ph type="dt" idx="11"/>
          </p:nvPr>
        </p:nvSpPr>
        <p:spPr/>
        <p:txBody>
          <a:bodyPr/>
          <a:lstStyle/>
          <a:p>
            <a:fld id="{834DD976-AD04-4180-8713-BD917D84B888}"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49</a:t>
            </a:fld>
            <a:endParaRPr lang="de-DE"/>
          </a:p>
        </p:txBody>
      </p:sp>
      <p:sp>
        <p:nvSpPr>
          <p:cNvPr id="5" name="Datumsplatzhalter 4"/>
          <p:cNvSpPr>
            <a:spLocks noGrp="1"/>
          </p:cNvSpPr>
          <p:nvPr>
            <p:ph type="dt" idx="11"/>
          </p:nvPr>
        </p:nvSpPr>
        <p:spPr/>
        <p:txBody>
          <a:bodyPr/>
          <a:lstStyle/>
          <a:p>
            <a:fld id="{1DD1F5D6-3628-48C5-A4A1-64652D21844F}"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Joseph macht Maria keine Szene, will sie freigeben. Dadurch schützt er sie vor juristischen Konsequenzen.</a:t>
            </a:r>
          </a:p>
          <a:p>
            <a:r>
              <a:rPr lang="de-DE" dirty="0" smtClean="0"/>
              <a:t>Joseph hat keine direkte Begegnung mit einem Engel. Trotzdem glaubt er dem Wort, das er im</a:t>
            </a:r>
            <a:r>
              <a:rPr lang="de-DE" baseline="0" dirty="0" smtClean="0"/>
              <a:t> Schlaf gehört hat.</a:t>
            </a:r>
          </a:p>
          <a:p>
            <a:r>
              <a:rPr lang="de-DE" baseline="0" dirty="0" smtClean="0"/>
              <a:t>Er heiratet die schwangere Maria und erkennt damit das Kind an.</a:t>
            </a:r>
          </a:p>
          <a:p>
            <a:r>
              <a:rPr lang="de-DE" baseline="0" dirty="0" smtClean="0"/>
              <a:t>Aber er verzichtet auf den Vollzug der Ehe bis das Kind geboren ist.</a:t>
            </a:r>
          </a:p>
          <a:p>
            <a:r>
              <a:rPr lang="de-DE" baseline="0" dirty="0" smtClean="0"/>
              <a:t>Er ist ein sehr gläubiger Mann, der seinem Gott gehorsam ist. Joseph wehrt sich nicht gegen die Zumutung, die damit für ihn verbunden ist.</a:t>
            </a:r>
          </a:p>
          <a:p>
            <a:endParaRPr lang="de-DE" baseline="0" dirty="0" smtClean="0"/>
          </a:p>
          <a:p>
            <a:r>
              <a:rPr lang="de-DE" baseline="0" dirty="0" smtClean="0"/>
              <a:t>Schon früh kam die Lehre von der ewigen Jungfräulichkeit der Maria auf – Unsinn: </a:t>
            </a:r>
          </a:p>
          <a:p>
            <a:r>
              <a:rPr lang="de-DE" baseline="0" dirty="0" smtClean="0"/>
              <a:t>Nicht in der Bibel. Protoevangelium des Jakobus (120-150 entstanden). </a:t>
            </a:r>
            <a:r>
              <a:rPr lang="de-DE" baseline="0" dirty="0" err="1" smtClean="0"/>
              <a:t>Origenes</a:t>
            </a:r>
            <a:r>
              <a:rPr lang="de-DE" baseline="0" dirty="0" smtClean="0"/>
              <a:t> um 200 (gestorben 254). Augustinus (354-430). Auf dem Zweiten Konzil von Konstantinopel 553 wurde die Lehre ausdrücklich als Dogma festgelegt. Luther, Calvin, Zwingli: Konkordienformel, letzte Bekenntnisschrift der lutherischen Kirche. Sie entstand 1577 auf Veranlassung des Kurfürsten August von Sachsen und sagt: „Darum sie (Maria) wahrhaftig Gottesmutter und gleichwohl eine Jungfrau geblieben ist.“</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5</a:t>
            </a:fld>
            <a:endParaRPr lang="de-DE"/>
          </a:p>
        </p:txBody>
      </p:sp>
      <p:sp>
        <p:nvSpPr>
          <p:cNvPr id="5" name="Datumsplatzhalter 4"/>
          <p:cNvSpPr>
            <a:spLocks noGrp="1"/>
          </p:cNvSpPr>
          <p:nvPr>
            <p:ph type="dt" idx="11"/>
          </p:nvPr>
        </p:nvSpPr>
        <p:spPr/>
        <p:txBody>
          <a:bodyPr/>
          <a:lstStyle/>
          <a:p>
            <a:fld id="{67286882-1510-42E6-900C-35746194BD43}"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2957305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50</a:t>
            </a:fld>
            <a:endParaRPr lang="de-DE"/>
          </a:p>
        </p:txBody>
      </p:sp>
      <p:sp>
        <p:nvSpPr>
          <p:cNvPr id="5" name="Datumsplatzhalter 4"/>
          <p:cNvSpPr>
            <a:spLocks noGrp="1"/>
          </p:cNvSpPr>
          <p:nvPr>
            <p:ph type="dt" idx="11"/>
          </p:nvPr>
        </p:nvSpPr>
        <p:spPr/>
        <p:txBody>
          <a:bodyPr/>
          <a:lstStyle/>
          <a:p>
            <a:fld id="{DB005157-D6B9-4DFF-AEBE-F673115685CF}"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51</a:t>
            </a:fld>
            <a:endParaRPr lang="de-DE"/>
          </a:p>
        </p:txBody>
      </p:sp>
      <p:sp>
        <p:nvSpPr>
          <p:cNvPr id="5" name="Datumsplatzhalter 4"/>
          <p:cNvSpPr>
            <a:spLocks noGrp="1"/>
          </p:cNvSpPr>
          <p:nvPr>
            <p:ph type="dt" idx="11"/>
          </p:nvPr>
        </p:nvSpPr>
        <p:spPr/>
        <p:txBody>
          <a:bodyPr/>
          <a:lstStyle/>
          <a:p>
            <a:fld id="{6E521C07-42DD-4B96-94D8-F27671BF44C6}"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52</a:t>
            </a:fld>
            <a:endParaRPr lang="de-DE"/>
          </a:p>
        </p:txBody>
      </p:sp>
      <p:sp>
        <p:nvSpPr>
          <p:cNvPr id="5" name="Datumsplatzhalter 4"/>
          <p:cNvSpPr>
            <a:spLocks noGrp="1"/>
          </p:cNvSpPr>
          <p:nvPr>
            <p:ph type="dt" idx="11"/>
          </p:nvPr>
        </p:nvSpPr>
        <p:spPr/>
        <p:txBody>
          <a:bodyPr/>
          <a:lstStyle/>
          <a:p>
            <a:fld id="{EC169CA9-6B69-4AAA-89A0-BD320B4A8AB3}"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defTabSz="6723519">
              <a:spcAft>
                <a:spcPts val="634"/>
              </a:spcAft>
              <a:tabLst>
                <a:tab pos="8217819" algn="r"/>
              </a:tabLst>
              <a:defRPr/>
            </a:pPr>
            <a:r>
              <a:rPr lang="de-DE" b="1" dirty="0" smtClean="0"/>
              <a:t>Flavius Josephus</a:t>
            </a:r>
            <a:r>
              <a:rPr lang="de-DE" dirty="0" smtClean="0"/>
              <a:t> (geboren 37/38 n. Chr. in Jerusalem; gestorben um 100 vermutlich in Rom) war ein jüdisch-hellenistischer Historiker.</a:t>
            </a:r>
          </a:p>
          <a:p>
            <a:pPr algn="just" defTabSz="6723519">
              <a:spcAft>
                <a:spcPts val="634"/>
              </a:spcAft>
              <a:tabLst>
                <a:tab pos="8217819" algn="r"/>
              </a:tabLst>
              <a:defRPr/>
            </a:pPr>
            <a:r>
              <a:rPr lang="de-DE" sz="1300" dirty="0"/>
              <a:t>Josephus wurde bereits erwähnt bei den Vorzeichen der Eroberung Jerusalems (Folie 23)</a:t>
            </a:r>
          </a:p>
          <a:p>
            <a:pPr algn="just" defTabSz="6723519">
              <a:spcAft>
                <a:spcPts val="634"/>
              </a:spcAft>
              <a:tabLst>
                <a:tab pos="8217819" algn="r"/>
              </a:tabLst>
            </a:pPr>
            <a:r>
              <a:rPr lang="de-DE" i="0" dirty="0" smtClean="0"/>
              <a:t>Als junger Priester aus der Jerusalemer Oberschicht hatte Josephus eine aktive Rolle im Jüdischen Krieg: er verteidigte Galiläa im Frühjahr 67 gegen die römische Armee unter Vespasian. In </a:t>
            </a:r>
            <a:r>
              <a:rPr lang="de-DE" i="0" dirty="0" err="1" smtClean="0"/>
              <a:t>Jotapata</a:t>
            </a:r>
            <a:r>
              <a:rPr lang="de-DE" i="0" dirty="0" smtClean="0"/>
              <a:t> geriet er in römische Gefangenschaft. Er prophezeite dem Feldherrn Vespasian dessen künftiges Kaisertum. Als Freigelassener begleitete er Vespasians Sohn Titus in der Endphase des Krieges und wurde so Zeuge der Eroberung von Jerusalem (70 n. Chr.). Mit Titus kam er im folgenden Jahr nach Rom, wo er den Rest seines Lebens verbrachte. Er erhielt das römische Bürgerrecht und lebte fortan von einer kaiserlichen Pension und dem Ertrag seiner Landgüter in Judäa. Die Muße nutzte er zur Abfassung mehrerer Werke in griechischer Sprache:</a:t>
            </a:r>
          </a:p>
          <a:p>
            <a:pPr algn="just" defTabSz="6723519">
              <a:spcAft>
                <a:spcPts val="634"/>
              </a:spcAft>
              <a:tabLst>
                <a:tab pos="8217819" algn="r"/>
              </a:tabLst>
            </a:pPr>
            <a:r>
              <a:rPr lang="de-DE" i="0" dirty="0" smtClean="0"/>
              <a:t>eine Geschichte des Jüdischen Krieges</a:t>
            </a:r>
          </a:p>
          <a:p>
            <a:pPr algn="just" defTabSz="6723519">
              <a:spcAft>
                <a:spcPts val="634"/>
              </a:spcAft>
              <a:tabLst>
                <a:tab pos="8217819" algn="r"/>
              </a:tabLst>
            </a:pPr>
            <a:r>
              <a:rPr lang="de-DE" i="0" dirty="0" smtClean="0"/>
              <a:t>eine Geschichte des jüdischen Volkes von der Erschaffung der Welt bis zum Vorabend dieses Krieges</a:t>
            </a:r>
          </a:p>
          <a:p>
            <a:pPr algn="just" defTabSz="6723519">
              <a:spcAft>
                <a:spcPts val="634"/>
              </a:spcAft>
              <a:tabLst>
                <a:tab pos="8217819" algn="r"/>
              </a:tabLst>
            </a:pPr>
            <a:r>
              <a:rPr lang="de-DE" i="0" dirty="0" smtClean="0"/>
              <a:t>eine kurze Autobiografie</a:t>
            </a:r>
          </a:p>
          <a:p>
            <a:pPr algn="just" defTabSz="6723519">
              <a:spcAft>
                <a:spcPts val="634"/>
              </a:spcAft>
              <a:tabLst>
                <a:tab pos="8217819" algn="r"/>
              </a:tabLst>
            </a:pPr>
            <a:r>
              <a:rPr lang="de-DE" i="0" dirty="0" smtClean="0"/>
              <a:t>eine Verteidigung des Judentums gegen die Kritik zeitgenössischer Autoren</a:t>
            </a:r>
          </a:p>
          <a:p>
            <a:pPr algn="just" defTabSz="6723519">
              <a:spcAft>
                <a:spcPts val="634"/>
              </a:spcAft>
              <a:tabLst>
                <a:tab pos="8217819" algn="r"/>
              </a:tabLst>
            </a:pPr>
            <a:endParaRPr lang="de-DE" i="0" dirty="0" smtClean="0"/>
          </a:p>
          <a:p>
            <a:r>
              <a:rPr lang="de-DE" sz="1300" b="1" dirty="0"/>
              <a:t>Hegesippus</a:t>
            </a:r>
            <a:r>
              <a:rPr lang="de-DE" sz="1300" dirty="0"/>
              <a:t> (* vor 130; † nach 180), auch </a:t>
            </a:r>
            <a:r>
              <a:rPr lang="de-DE" sz="1300" b="1" dirty="0"/>
              <a:t>Hegesipp</a:t>
            </a:r>
            <a:r>
              <a:rPr lang="de-DE" sz="1300" dirty="0"/>
              <a:t> oder </a:t>
            </a:r>
            <a:r>
              <a:rPr lang="de-DE" sz="1300" i="1" dirty="0"/>
              <a:t>Hegesippos</a:t>
            </a:r>
            <a:r>
              <a:rPr lang="de-DE" sz="1300" dirty="0"/>
              <a:t>, war ein frühchristlicher Kirchenschriftsteller, der in der zweiten Hälfte des 2. Jahrhunderts schrieb. Er gilt als erster </a:t>
            </a:r>
            <a:r>
              <a:rPr lang="de-DE" sz="1300" dirty="0">
                <a:hlinkClick r:id="rId3" tooltip="Kirchenhistoriker"/>
              </a:rPr>
              <a:t>Kirchenhistoriker</a:t>
            </a:r>
            <a:r>
              <a:rPr lang="de-DE" sz="1300" dirty="0"/>
              <a:t> nach </a:t>
            </a:r>
            <a:r>
              <a:rPr lang="de-DE" sz="1300" dirty="0">
                <a:hlinkClick r:id="rId4" tooltip="Lukas (Evangelist)"/>
              </a:rPr>
              <a:t>Lukas</a:t>
            </a:r>
            <a:r>
              <a:rPr lang="de-DE" sz="1300" dirty="0"/>
              <a:t>, dem Verfasser der </a:t>
            </a:r>
            <a:r>
              <a:rPr lang="de-DE" sz="1300" dirty="0">
                <a:hlinkClick r:id="rId5" tooltip="Apostelgeschichte"/>
              </a:rPr>
              <a:t>Apostelgeschichte</a:t>
            </a:r>
            <a:r>
              <a:rPr lang="de-DE" sz="1300" dirty="0"/>
              <a:t>.</a:t>
            </a:r>
          </a:p>
          <a:p>
            <a:r>
              <a:rPr lang="de-DE" sz="1300" dirty="0"/>
              <a:t>Eusebius von </a:t>
            </a:r>
            <a:r>
              <a:rPr lang="de-DE" sz="1300" dirty="0" err="1"/>
              <a:t>Caesarea</a:t>
            </a:r>
            <a:r>
              <a:rPr lang="de-DE" sz="1300" dirty="0"/>
              <a:t>[</a:t>
            </a:r>
            <a:r>
              <a:rPr lang="de-DE" sz="1300" dirty="0">
                <a:hlinkClick r:id="rId6" tooltip="Abschnitt bearbeiten: Eusebius von Caesarea"/>
              </a:rPr>
              <a:t>Bearbeiten</a:t>
            </a:r>
            <a:r>
              <a:rPr lang="de-DE" sz="1300" dirty="0"/>
              <a:t> | </a:t>
            </a:r>
            <a:r>
              <a:rPr lang="de-DE" sz="1300" dirty="0">
                <a:hlinkClick r:id="rId7" tooltip="Abschnitt bearbeiten: Eusebius von Caesarea"/>
              </a:rPr>
              <a:t>Quelltext bearbeiten</a:t>
            </a:r>
            <a:r>
              <a:rPr lang="de-DE" sz="1300" dirty="0"/>
              <a:t>]</a:t>
            </a:r>
          </a:p>
          <a:p>
            <a:r>
              <a:rPr lang="de-DE" sz="1300" dirty="0"/>
              <a:t>Fast alle erhaltenen Informationen über Hegesippus stammen von </a:t>
            </a:r>
            <a:r>
              <a:rPr lang="de-DE" sz="1300" dirty="0">
                <a:hlinkClick r:id="rId8" tooltip="Eusebius von Caesarea"/>
              </a:rPr>
              <a:t>Eusebius von </a:t>
            </a:r>
            <a:r>
              <a:rPr lang="de-DE" sz="1300" dirty="0">
                <a:hlinkClick r:id="rId8" tooltip="Eusebius von Caesarea"/>
              </a:rPr>
              <a:t>Caesarea</a:t>
            </a:r>
            <a:r>
              <a:rPr lang="de-DE" sz="1300" dirty="0"/>
              <a:t>, der sich in seiner </a:t>
            </a:r>
            <a:r>
              <a:rPr lang="de-DE" sz="1300" i="1" dirty="0">
                <a:hlinkClick r:id="rId9" tooltip="Kirchengeschichte (Eusebius)"/>
              </a:rPr>
              <a:t>Kirchengeschichte</a:t>
            </a:r>
            <a:r>
              <a:rPr lang="de-DE" sz="1300" dirty="0"/>
              <a:t> mehrfach auf ihn bezieht und einige Passagen aus </a:t>
            </a:r>
            <a:r>
              <a:rPr lang="de-DE" sz="1300" dirty="0" err="1"/>
              <a:t>Hegesipps</a:t>
            </a:r>
            <a:r>
              <a:rPr lang="de-DE" sz="1300" dirty="0"/>
              <a:t> Büchern zitiert. </a:t>
            </a:r>
            <a:r>
              <a:rPr lang="de-DE" sz="1300" dirty="0"/>
              <a:t>Vor Eusebius wird Hegesippus in der frühchristlichen Literatur nicht erwähnt. </a:t>
            </a:r>
            <a:r>
              <a:rPr lang="de-DE" sz="1300" dirty="0"/>
              <a:t>Es gibt aber Spekulationen, dass einige Angaben im Werk des </a:t>
            </a:r>
            <a:r>
              <a:rPr lang="de-DE" sz="1300" dirty="0" err="1">
                <a:hlinkClick r:id="rId10" tooltip="Epiphanios von Salamis"/>
              </a:rPr>
              <a:t>Epiphanius</a:t>
            </a:r>
            <a:r>
              <a:rPr lang="de-DE" sz="1300" dirty="0">
                <a:hlinkClick r:id="rId10" tooltip="Epiphanios von Salamis"/>
              </a:rPr>
              <a:t> von Salamis</a:t>
            </a:r>
            <a:r>
              <a:rPr lang="de-DE" sz="1300" dirty="0"/>
              <a:t> auf </a:t>
            </a:r>
            <a:r>
              <a:rPr lang="de-DE" sz="1300" dirty="0" err="1"/>
              <a:t>Hegesipps</a:t>
            </a:r>
            <a:r>
              <a:rPr lang="de-DE" sz="1300" dirty="0"/>
              <a:t> Informationen basieren könnten.</a:t>
            </a:r>
          </a:p>
          <a:p>
            <a:r>
              <a:rPr lang="de-DE" sz="1300" dirty="0"/>
              <a:t>Eusebius zufolge war Hegesippus ein bekehrter Jude, der judenchristliche Schriften wie das </a:t>
            </a:r>
            <a:r>
              <a:rPr lang="de-DE" sz="1300" dirty="0">
                <a:hlinkClick r:id="rId11" tooltip="Hebräerevangelium"/>
              </a:rPr>
              <a:t>Hebräerevangelium</a:t>
            </a:r>
            <a:r>
              <a:rPr lang="de-DE" sz="1300" dirty="0"/>
              <a:t>, aber auch mündliche jüdische Überlieferungen kannte und referierte. </a:t>
            </a:r>
            <a:r>
              <a:rPr lang="de-DE" sz="1300" dirty="0"/>
              <a:t>Er stammte möglicherweise aus </a:t>
            </a:r>
            <a:r>
              <a:rPr lang="de-DE" sz="1300" dirty="0">
                <a:hlinkClick r:id="rId12" tooltip="Römisches Palästina"/>
              </a:rPr>
              <a:t>Palästina</a:t>
            </a:r>
            <a:r>
              <a:rPr lang="de-DE" sz="1300" dirty="0"/>
              <a:t>. In der Forschung wird er als Verteidiger des </a:t>
            </a:r>
            <a:r>
              <a:rPr lang="de-DE" sz="1300" dirty="0">
                <a:hlinkClick r:id="rId13" tooltip="Judenchristen"/>
              </a:rPr>
              <a:t>Judenchristentums</a:t>
            </a:r>
            <a:r>
              <a:rPr lang="de-DE" sz="1300" dirty="0"/>
              <a:t> und Vertreter der Jakobustradition wahrgenommen, der die Stellung der vom </a:t>
            </a:r>
            <a:r>
              <a:rPr lang="de-DE" sz="1300" dirty="0">
                <a:hlinkClick r:id="rId14" tooltip="Jakobus (Bruder Jesu)"/>
              </a:rPr>
              <a:t>Herrenbruder Jakobus</a:t>
            </a:r>
            <a:r>
              <a:rPr lang="de-DE" sz="1300" dirty="0"/>
              <a:t> repräsentierten urchristlichen Strömung unterstreicht und ein besonderes Interesse am Schicksal der Verwandten Jesu erkennen lässt.</a:t>
            </a:r>
          </a:p>
          <a:p>
            <a:r>
              <a:rPr lang="de-DE" sz="1300" dirty="0"/>
              <a:t>Missionar und Lehrer der Orthodoxie[</a:t>
            </a:r>
            <a:r>
              <a:rPr lang="de-DE" sz="1300" dirty="0">
                <a:hlinkClick r:id="rId15" tooltip="Abschnitt bearbeiten: Missionar und Lehrer der Orthodoxie"/>
              </a:rPr>
              <a:t>Bearbeiten</a:t>
            </a:r>
            <a:r>
              <a:rPr lang="de-DE" sz="1300" dirty="0"/>
              <a:t> | </a:t>
            </a:r>
            <a:r>
              <a:rPr lang="de-DE" sz="1300" dirty="0">
                <a:hlinkClick r:id="rId16" tooltip="Abschnitt bearbeiten: Missionar und Lehrer der Orthodoxie"/>
              </a:rPr>
              <a:t>Quelltext bearbeiten</a:t>
            </a:r>
            <a:r>
              <a:rPr lang="de-DE" sz="1300" dirty="0"/>
              <a:t>]</a:t>
            </a:r>
          </a:p>
          <a:p>
            <a:r>
              <a:rPr lang="de-DE" sz="1300" dirty="0"/>
              <a:t>Hegesippus unternahm zwischen 154 und 168 eine Forschungsreise über </a:t>
            </a:r>
            <a:r>
              <a:rPr lang="de-DE" sz="1300" dirty="0">
                <a:hlinkClick r:id="rId17" tooltip="Korinth (antike Stadt)"/>
              </a:rPr>
              <a:t>Korinth</a:t>
            </a:r>
            <a:r>
              <a:rPr lang="de-DE" sz="1300" dirty="0"/>
              <a:t> bis nach </a:t>
            </a:r>
            <a:r>
              <a:rPr lang="de-DE" sz="1300" dirty="0">
                <a:hlinkClick r:id="rId18" tooltip="Rom"/>
              </a:rPr>
              <a:t>Rom</a:t>
            </a:r>
            <a:r>
              <a:rPr lang="de-DE" sz="1300" dirty="0"/>
              <a:t>, um sich über die „rechte Lehre“ (</a:t>
            </a:r>
            <a:r>
              <a:rPr lang="de-DE" sz="1300" dirty="0"/>
              <a:t>griech. „</a:t>
            </a:r>
            <a:r>
              <a:rPr lang="de-DE" sz="1300" dirty="0">
                <a:hlinkClick r:id="rId19" tooltip="Orthodoxie"/>
              </a:rPr>
              <a:t>Orthodoxie</a:t>
            </a:r>
            <a:r>
              <a:rPr lang="de-DE" sz="1300" dirty="0"/>
              <a:t>“), den wahren christlichen Glauben zu vergewissern. Diesen sah er durch die neuen </a:t>
            </a:r>
            <a:r>
              <a:rPr lang="de-DE" sz="1300" dirty="0">
                <a:hlinkClick r:id="rId20" tooltip="Häresie"/>
              </a:rPr>
              <a:t>Häresien</a:t>
            </a:r>
            <a:r>
              <a:rPr lang="de-DE" sz="1300" dirty="0"/>
              <a:t> vor allem des </a:t>
            </a:r>
            <a:r>
              <a:rPr lang="de-DE" sz="1300" dirty="0">
                <a:hlinkClick r:id="rId21" tooltip="Gnostizismus"/>
              </a:rPr>
              <a:t>Gnostizismus</a:t>
            </a:r>
            <a:r>
              <a:rPr lang="de-DE" sz="1300" dirty="0"/>
              <a:t> und </a:t>
            </a:r>
            <a:r>
              <a:rPr lang="de-DE" sz="1300" dirty="0" err="1">
                <a:hlinkClick r:id="rId22" tooltip="Marcion"/>
              </a:rPr>
              <a:t>Marcions</a:t>
            </a:r>
            <a:r>
              <a:rPr lang="de-DE" sz="1300" dirty="0"/>
              <a:t> bedroht. In Rom hielt er sich 20 Jahre lang auf und erforschte von dort aus die christliche Überlieferung von den </a:t>
            </a:r>
            <a:r>
              <a:rPr lang="de-DE" sz="1300" dirty="0">
                <a:hlinkClick r:id="rId23" tooltip="Apostel"/>
              </a:rPr>
              <a:t>Aposteln</a:t>
            </a:r>
            <a:r>
              <a:rPr lang="de-DE" sz="1300" dirty="0"/>
              <a:t> bis zu den </a:t>
            </a:r>
            <a:r>
              <a:rPr lang="de-DE" sz="1300" dirty="0">
                <a:hlinkClick r:id="rId24" tooltip="Bischof"/>
              </a:rPr>
              <a:t>Bischöfen</a:t>
            </a:r>
            <a:r>
              <a:rPr lang="de-DE" sz="1300" dirty="0"/>
              <a:t> der römischen Christengemeinde. </a:t>
            </a:r>
            <a:r>
              <a:rPr lang="de-DE" sz="1300" dirty="0"/>
              <a:t>Seine Ergebnisse legte er seit 174 in fünf Büchern </a:t>
            </a:r>
            <a:r>
              <a:rPr lang="de-DE" sz="1300" i="1" dirty="0">
                <a:hlinkClick r:id="rId25" tooltip="Hypomnema"/>
              </a:rPr>
              <a:t>Hypomnemata</a:t>
            </a:r>
            <a:r>
              <a:rPr lang="de-DE" sz="1300" dirty="0"/>
              <a:t> („Erinnerungen“, „Denkwürdigkeiten“) nieder. </a:t>
            </a:r>
            <a:r>
              <a:rPr lang="de-DE" sz="1300" dirty="0"/>
              <a:t>Der Titel stammt nach Meinung der heutigen Forschung wahrscheinlich nicht von ihm selbst. Die Bücher haben mittelalterlichen Bibliotheksverzeichnissen zufolge bis ins 17. Jahrhundert hinein existiert und sind seitdem verschollen.</a:t>
            </a:r>
          </a:p>
          <a:p>
            <a:r>
              <a:rPr lang="de-DE" sz="1300" dirty="0"/>
              <a:t>Begründer der Sukzessionstheorie[</a:t>
            </a:r>
            <a:r>
              <a:rPr lang="de-DE" sz="1300" dirty="0">
                <a:hlinkClick r:id="rId26" tooltip="Abschnitt bearbeiten: Begründer der Sukzessionstheorie"/>
              </a:rPr>
              <a:t>Bearbeiten</a:t>
            </a:r>
            <a:r>
              <a:rPr lang="de-DE" sz="1300" dirty="0"/>
              <a:t> | </a:t>
            </a:r>
            <a:r>
              <a:rPr lang="de-DE" sz="1300" dirty="0">
                <a:hlinkClick r:id="rId27" tooltip="Abschnitt bearbeiten: Begründer der Sukzessionstheorie"/>
              </a:rPr>
              <a:t>Quelltext bearbeiten</a:t>
            </a:r>
            <a:r>
              <a:rPr lang="de-DE" sz="1300" dirty="0"/>
              <a:t>]</a:t>
            </a:r>
          </a:p>
          <a:p>
            <a:r>
              <a:rPr lang="de-DE" sz="1300" dirty="0"/>
              <a:t>Aus den Zitaten </a:t>
            </a:r>
            <a:r>
              <a:rPr lang="de-DE" sz="1300" dirty="0" err="1"/>
              <a:t>Eusebs</a:t>
            </a:r>
            <a:r>
              <a:rPr lang="de-DE" sz="1300" dirty="0"/>
              <a:t> und anderer Kirchenväter kennt man jedoch ungefähr den Inhalt zumindest des fünften Bandes. </a:t>
            </a:r>
            <a:r>
              <a:rPr lang="de-DE" sz="1300" dirty="0"/>
              <a:t>Demnach setzte Hegesippus die Tradition der urchristlichen Missionspredigten in einfacher Sprache fort. </a:t>
            </a:r>
            <a:r>
              <a:rPr lang="de-DE" sz="1300" dirty="0"/>
              <a:t>Gegen die Häretiker berief er sich auf die wahren Lehren der Apostel, die ihm durch deren Nachfolger überliefert worden seien. Damit meinte er vor allem die Bischöfe der Gemeindegründungen, die sich dem Schülerkreis des </a:t>
            </a:r>
            <a:r>
              <a:rPr lang="de-DE" sz="1300" dirty="0">
                <a:hlinkClick r:id="rId28" tooltip="Paulus von Tarsus"/>
              </a:rPr>
              <a:t>Paulus von Tarsus</a:t>
            </a:r>
            <a:r>
              <a:rPr lang="de-DE" sz="1300" dirty="0"/>
              <a:t> zuordneten. Auf seiner Reise habe er viele Bischöfe getroffen und von allen das gleiche Evangelium gehört. Er versuchte also, die </a:t>
            </a:r>
            <a:r>
              <a:rPr lang="de-DE" sz="1300" dirty="0">
                <a:hlinkClick r:id="rId29" tooltip="Gnosis"/>
              </a:rPr>
              <a:t>Gnosis</a:t>
            </a:r>
            <a:r>
              <a:rPr lang="de-DE" sz="1300" dirty="0"/>
              <a:t> mit der ununterbrochenen Kontinuität der bischöflichen Glaubensüberlieferung zu widerlegen.</a:t>
            </a:r>
          </a:p>
          <a:p>
            <a:r>
              <a:rPr lang="de-DE" sz="1300" dirty="0"/>
              <a:t>Damit wurde Hegesippus zum Begründer der Idee der </a:t>
            </a:r>
            <a:r>
              <a:rPr lang="de-DE" sz="1300" dirty="0">
                <a:hlinkClick r:id="rId30" tooltip="Apostolische Sukzession"/>
              </a:rPr>
              <a:t>Apostolischen Sukzession</a:t>
            </a:r>
            <a:r>
              <a:rPr lang="de-DE" sz="1300" dirty="0"/>
              <a:t>. </a:t>
            </a:r>
            <a:r>
              <a:rPr lang="de-DE" sz="1300" dirty="0"/>
              <a:t>Eine Bischofsliste von </a:t>
            </a:r>
            <a:r>
              <a:rPr lang="de-DE" sz="1300" dirty="0">
                <a:hlinkClick r:id="rId31" tooltip="Simon Petrus"/>
              </a:rPr>
              <a:t>Simon Petrus</a:t>
            </a:r>
            <a:r>
              <a:rPr lang="de-DE" sz="1300" dirty="0"/>
              <a:t> bis </a:t>
            </a:r>
            <a:r>
              <a:rPr lang="de-DE" sz="1300" dirty="0" err="1">
                <a:hlinkClick r:id="rId32" tooltip="Anicetus"/>
              </a:rPr>
              <a:t>Anicetus</a:t>
            </a:r>
            <a:r>
              <a:rPr lang="de-DE" sz="1300" dirty="0"/>
              <a:t>, die er in Rom anfertigte, gilt als früheste derartige Liste, die andere Kirchenväter wie Eusebius und </a:t>
            </a:r>
            <a:r>
              <a:rPr lang="de-DE" sz="1300" dirty="0">
                <a:hlinkClick r:id="rId33" tooltip="Irenäus von Lyon"/>
              </a:rPr>
              <a:t>Irenäus von Lyon</a:t>
            </a:r>
            <a:r>
              <a:rPr lang="de-DE" sz="1300" dirty="0"/>
              <a:t> übernommen haben könnten. Dies wie auch der Inhalt der Liste ist jedoch in der Forschung stark umstritten.</a:t>
            </a:r>
          </a:p>
          <a:p>
            <a:endParaRPr lang="de-DE" sz="1300" b="1" dirty="0"/>
          </a:p>
          <a:p>
            <a:r>
              <a:rPr lang="de-DE" sz="1300" b="1" dirty="0"/>
              <a:t>Papias von </a:t>
            </a:r>
            <a:r>
              <a:rPr lang="de-DE" sz="1300" b="1" dirty="0" err="1"/>
              <a:t>Hierapolis</a:t>
            </a:r>
            <a:r>
              <a:rPr lang="de-DE" sz="1300" dirty="0"/>
              <a:t> (</a:t>
            </a:r>
            <a:r>
              <a:rPr lang="de-DE" sz="1300" dirty="0">
                <a:hlinkClick r:id="rId34" tooltip="Altgriechische Sprache"/>
              </a:rPr>
              <a:t>altgriechisch</a:t>
            </a:r>
            <a:r>
              <a:rPr lang="de-DE" sz="1300" dirty="0"/>
              <a:t> Παπίας </a:t>
            </a:r>
            <a:r>
              <a:rPr lang="de-DE" sz="1300" dirty="0" err="1"/>
              <a:t>Ἱερ</a:t>
            </a:r>
            <a:r>
              <a:rPr lang="de-DE" sz="1300" dirty="0"/>
              <a:t>απόλεως/ὁ Ἱεραπολίτης) (um </a:t>
            </a:r>
            <a:r>
              <a:rPr lang="de-DE" sz="1300" dirty="0">
                <a:hlinkClick r:id="rId35" tooltip="60"/>
              </a:rPr>
              <a:t>60</a:t>
            </a:r>
            <a:r>
              <a:rPr lang="de-DE" sz="1300" dirty="0"/>
              <a:t> bis etwa </a:t>
            </a:r>
            <a:r>
              <a:rPr lang="de-DE" sz="1300" dirty="0">
                <a:hlinkClick r:id="rId36" tooltip="163"/>
              </a:rPr>
              <a:t>163 n. Chr.</a:t>
            </a:r>
            <a:r>
              <a:rPr lang="de-DE" sz="1300" baseline="30000" dirty="0">
                <a:hlinkClick r:id="rId37"/>
              </a:rPr>
              <a:t>[1]</a:t>
            </a:r>
            <a:r>
              <a:rPr lang="de-DE" sz="1300" baseline="30000" dirty="0">
                <a:hlinkClick r:id="rId38"/>
              </a:rPr>
              <a:t>[2]</a:t>
            </a:r>
            <a:r>
              <a:rPr lang="de-DE" sz="1300" dirty="0"/>
              <a:t>) war einer der frühen </a:t>
            </a:r>
            <a:r>
              <a:rPr lang="de-DE" sz="1300" dirty="0">
                <a:hlinkClick r:id="rId39" tooltip="Kirchenväter"/>
              </a:rPr>
              <a:t>Kirchenväter</a:t>
            </a:r>
            <a:r>
              <a:rPr lang="de-DE" sz="1300" dirty="0"/>
              <a:t> sowie </a:t>
            </a:r>
            <a:r>
              <a:rPr lang="de-DE" sz="1300" dirty="0">
                <a:hlinkClick r:id="rId24" tooltip="Bischof"/>
              </a:rPr>
              <a:t>Bischof</a:t>
            </a:r>
            <a:r>
              <a:rPr lang="de-DE" sz="1300" dirty="0"/>
              <a:t> und Theologe in </a:t>
            </a:r>
            <a:r>
              <a:rPr lang="de-DE" sz="1300" dirty="0" err="1">
                <a:hlinkClick r:id="rId40" tooltip="Hierapolis"/>
              </a:rPr>
              <a:t>Hierapolis</a:t>
            </a:r>
            <a:r>
              <a:rPr lang="de-DE" sz="1300" dirty="0"/>
              <a:t> (beim heutigen </a:t>
            </a:r>
            <a:r>
              <a:rPr lang="de-DE" sz="1300" dirty="0" err="1">
                <a:hlinkClick r:id="rId41" tooltip="Pamukkale"/>
              </a:rPr>
              <a:t>Pamukkale</a:t>
            </a:r>
            <a:r>
              <a:rPr lang="de-DE" sz="1300" dirty="0"/>
              <a:t>, Türkei). Seine nur bruchstückhaft überlieferten </a:t>
            </a:r>
            <a:r>
              <a:rPr lang="de-DE" sz="1300" i="1" dirty="0"/>
              <a:t>Fünf Bücher der Darstellung der Herrnworte</a:t>
            </a:r>
            <a:r>
              <a:rPr lang="de-DE" sz="1300" dirty="0"/>
              <a:t> entstanden etwa 100 n. Chr. Sein Werk ist die früheste Quelle, die über die Autorenschaft und Entstehung der christlichen </a:t>
            </a:r>
            <a:r>
              <a:rPr lang="de-DE" sz="1300" dirty="0">
                <a:hlinkClick r:id="rId42" tooltip="Evangelium (Buch)"/>
              </a:rPr>
              <a:t>Evangelien des Neuen Testaments der Bibel</a:t>
            </a:r>
            <a:r>
              <a:rPr lang="de-DE" sz="1300" dirty="0"/>
              <a:t> </a:t>
            </a:r>
            <a:r>
              <a:rPr lang="de-DE" sz="1300" dirty="0" err="1"/>
              <a:t>berichtet.Leben</a:t>
            </a:r>
            <a:r>
              <a:rPr lang="de-DE" sz="1300" dirty="0"/>
              <a:t>[</a:t>
            </a:r>
            <a:r>
              <a:rPr lang="de-DE" sz="1300" dirty="0">
                <a:hlinkClick r:id="rId43" tooltip="Abschnitt bearbeiten: Leben"/>
              </a:rPr>
              <a:t>Bearbeiten</a:t>
            </a:r>
            <a:r>
              <a:rPr lang="de-DE" sz="1300" dirty="0"/>
              <a:t> | </a:t>
            </a:r>
            <a:r>
              <a:rPr lang="de-DE" sz="1300" dirty="0">
                <a:hlinkClick r:id="rId44" tooltip="Abschnitt bearbeiten: Leben"/>
              </a:rPr>
              <a:t>Quelltext bearbeiten</a:t>
            </a:r>
            <a:r>
              <a:rPr lang="de-DE" sz="1300" dirty="0"/>
              <a:t>]</a:t>
            </a:r>
          </a:p>
          <a:p>
            <a:r>
              <a:rPr lang="de-DE" sz="1300" dirty="0"/>
              <a:t>Sein Geburtsdatum wird von vielen Autoren auf 70 geschätzt, von einigen jedoch auf 60 oder sogar 50.</a:t>
            </a:r>
            <a:r>
              <a:rPr lang="de-DE" sz="1300" baseline="30000" dirty="0">
                <a:hlinkClick r:id="rId45"/>
              </a:rPr>
              <a:t>[3]</a:t>
            </a:r>
            <a:r>
              <a:rPr lang="de-DE" sz="1300" dirty="0"/>
              <a:t> Andere lehnen die Angabe von Lebensdaten als spekulative Mutmaßungen ab.</a:t>
            </a:r>
            <a:r>
              <a:rPr lang="de-DE" sz="1300" baseline="30000" dirty="0">
                <a:hlinkClick r:id="rId46"/>
              </a:rPr>
              <a:t>[4]</a:t>
            </a:r>
            <a:r>
              <a:rPr lang="de-DE" sz="1300" dirty="0"/>
              <a:t> </a:t>
            </a:r>
            <a:r>
              <a:rPr lang="de-DE" sz="1300" dirty="0">
                <a:hlinkClick r:id="rId33" tooltip="Irenäus von Lyon"/>
              </a:rPr>
              <a:t>Irenäus von Lyon</a:t>
            </a:r>
            <a:r>
              <a:rPr lang="de-DE" sz="1300" dirty="0"/>
              <a:t> berichtet (ca. 180), dass Papias ein Freund und Gefährte </a:t>
            </a:r>
            <a:r>
              <a:rPr lang="de-DE" sz="1300" dirty="0" err="1">
                <a:hlinkClick r:id="rId47" tooltip="Polykarp von Smyrna"/>
              </a:rPr>
              <a:t>Polykarps</a:t>
            </a:r>
            <a:r>
              <a:rPr lang="de-DE" sz="1300" dirty="0"/>
              <a:t>, des Bischofs von Smyrna, war.</a:t>
            </a:r>
            <a:r>
              <a:rPr lang="de-DE" sz="1300" baseline="30000" dirty="0">
                <a:hlinkClick r:id="rId48"/>
              </a:rPr>
              <a:t>[5]</a:t>
            </a:r>
            <a:r>
              <a:rPr lang="de-DE" sz="1300" dirty="0"/>
              <a:t> Wie Polykarp selbst</a:t>
            </a:r>
            <a:r>
              <a:rPr lang="de-DE" sz="1300" baseline="30000" dirty="0">
                <a:hlinkClick r:id="rId49"/>
              </a:rPr>
              <a:t>[6]</a:t>
            </a:r>
            <a:r>
              <a:rPr lang="de-DE" sz="1300" dirty="0"/>
              <a:t> war Papias laut </a:t>
            </a:r>
            <a:r>
              <a:rPr lang="de-DE" sz="1300" dirty="0" err="1"/>
              <a:t>Irenaeus</a:t>
            </a:r>
            <a:r>
              <a:rPr lang="de-DE" sz="1300" dirty="0"/>
              <a:t> ein Schüler des Apostels </a:t>
            </a:r>
            <a:r>
              <a:rPr lang="de-DE" sz="1300" dirty="0">
                <a:hlinkClick r:id="rId50" tooltip="Johannes (Apostel)"/>
              </a:rPr>
              <a:t>Johannes</a:t>
            </a:r>
            <a:r>
              <a:rPr lang="de-DE" sz="1300" dirty="0"/>
              <a:t>.</a:t>
            </a:r>
            <a:r>
              <a:rPr lang="de-DE" sz="1300" baseline="30000" dirty="0">
                <a:hlinkClick r:id="rId51"/>
              </a:rPr>
              <a:t>[7]</a:t>
            </a:r>
            <a:r>
              <a:rPr lang="de-DE" sz="1300" dirty="0"/>
              <a:t> </a:t>
            </a:r>
            <a:r>
              <a:rPr lang="de-DE" sz="1300" dirty="0">
                <a:hlinkClick r:id="rId8" tooltip="Eusebius von Caesarea"/>
              </a:rPr>
              <a:t>Eusebius von Caesarea</a:t>
            </a:r>
            <a:r>
              <a:rPr lang="de-DE" sz="1300" dirty="0"/>
              <a:t> fügt hinzu, dass Papias Bischof von </a:t>
            </a:r>
            <a:r>
              <a:rPr lang="de-DE" sz="1300" dirty="0" err="1">
                <a:hlinkClick r:id="rId40" tooltip="Hierapolis"/>
              </a:rPr>
              <a:t>Hierapolis</a:t>
            </a:r>
            <a:r>
              <a:rPr lang="de-DE" sz="1300" dirty="0"/>
              <a:t> und Zeitgenosse des </a:t>
            </a:r>
            <a:r>
              <a:rPr lang="de-DE" sz="1300" dirty="0">
                <a:hlinkClick r:id="rId52" tooltip="Ignatius von Antiochia"/>
              </a:rPr>
              <a:t>Ignatius von Antiochia</a:t>
            </a:r>
            <a:r>
              <a:rPr lang="de-DE" sz="1300" dirty="0"/>
              <a:t> war.</a:t>
            </a:r>
            <a:r>
              <a:rPr lang="de-DE" sz="1300" baseline="30000" dirty="0">
                <a:hlinkClick r:id="rId53"/>
              </a:rPr>
              <a:t>[8]</a:t>
            </a:r>
            <a:r>
              <a:rPr lang="de-DE" sz="1300" dirty="0"/>
              <a:t> Eusebius assoziiert Papias mit </a:t>
            </a:r>
            <a:r>
              <a:rPr lang="de-DE" sz="1300" dirty="0">
                <a:hlinkClick r:id="rId54" tooltip="Clemens von Rom"/>
              </a:rPr>
              <a:t>Clemens von Rom</a:t>
            </a:r>
            <a:r>
              <a:rPr lang="de-DE" sz="1300" dirty="0"/>
              <a:t> und impliziert, dass Papias während der Regierungszeit von </a:t>
            </a:r>
            <a:r>
              <a:rPr lang="de-DE" sz="1300" dirty="0">
                <a:hlinkClick r:id="rId55" tooltip="Trajan"/>
              </a:rPr>
              <a:t>Trajan</a:t>
            </a:r>
            <a:r>
              <a:rPr lang="de-DE" sz="1300" dirty="0"/>
              <a:t> (98–117) aktiv war, vermutlich bereits vor dem Martyrium von Ignatius (107).</a:t>
            </a:r>
            <a:r>
              <a:rPr lang="de-DE" sz="1300" baseline="30000" dirty="0">
                <a:hlinkClick r:id="rId56"/>
              </a:rPr>
              <a:t>[9]</a:t>
            </a:r>
            <a:endParaRPr lang="de-DE" sz="1300" dirty="0"/>
          </a:p>
          <a:p>
            <a:r>
              <a:rPr lang="de-DE" sz="1300" dirty="0"/>
              <a:t>Papias erwähnt, dass er die Töchter von </a:t>
            </a:r>
            <a:r>
              <a:rPr lang="de-DE" sz="1300" dirty="0">
                <a:hlinkClick r:id="rId57" tooltip="Philippus (Diakon)"/>
              </a:rPr>
              <a:t>Philippus</a:t>
            </a:r>
            <a:r>
              <a:rPr lang="de-DE" sz="1300" dirty="0"/>
              <a:t>, der seine letzten Lebensjahre in </a:t>
            </a:r>
            <a:r>
              <a:rPr lang="de-DE" sz="1300" dirty="0" err="1"/>
              <a:t>Hierapolis</a:t>
            </a:r>
            <a:r>
              <a:rPr lang="de-DE" sz="1300" dirty="0"/>
              <a:t> verbrachte, persönlich gekannt habe und von ihnen über die Apostel hörte.</a:t>
            </a:r>
            <a:r>
              <a:rPr lang="de-DE" sz="1300" baseline="30000" dirty="0">
                <a:hlinkClick r:id="rId58"/>
              </a:rPr>
              <a:t>[10]</a:t>
            </a:r>
            <a:endParaRPr lang="de-DE" sz="1300" dirty="0"/>
          </a:p>
          <a:p>
            <a:r>
              <a:rPr lang="de-DE" sz="1300" dirty="0"/>
              <a:t>Informationsquellen von </a:t>
            </a:r>
            <a:r>
              <a:rPr lang="de-DE" sz="1300" dirty="0" err="1"/>
              <a:t>Papias</a:t>
            </a:r>
            <a:r>
              <a:rPr lang="de-DE" sz="1300" dirty="0"/>
              <a:t>[</a:t>
            </a:r>
            <a:r>
              <a:rPr lang="de-DE" sz="1300" dirty="0">
                <a:hlinkClick r:id="rId59" tooltip="Abschnitt bearbeiten: Informationsquellen von Papias"/>
              </a:rPr>
              <a:t>Bearbeiten</a:t>
            </a:r>
            <a:r>
              <a:rPr lang="de-DE" sz="1300" dirty="0"/>
              <a:t> | </a:t>
            </a:r>
            <a:r>
              <a:rPr lang="de-DE" sz="1300" dirty="0">
                <a:hlinkClick r:id="rId60" tooltip="Abschnitt bearbeiten: Informationsquellen von Papias"/>
              </a:rPr>
              <a:t>Quelltext bearbeiten</a:t>
            </a:r>
            <a:r>
              <a:rPr lang="de-DE" sz="1300" dirty="0"/>
              <a:t>]</a:t>
            </a:r>
          </a:p>
          <a:p>
            <a:r>
              <a:rPr lang="de-DE" sz="1300" dirty="0"/>
              <a:t>Papias bezeichnet als seine wichtigsten Informanten </a:t>
            </a:r>
            <a:r>
              <a:rPr lang="de-DE" sz="1300" dirty="0">
                <a:hlinkClick r:id="rId61" tooltip="Aristion (Märtyrer)"/>
              </a:rPr>
              <a:t>Aristion</a:t>
            </a:r>
            <a:r>
              <a:rPr lang="de-DE" sz="1300" dirty="0"/>
              <a:t> und </a:t>
            </a:r>
            <a:r>
              <a:rPr lang="de-DE" sz="1300" dirty="0">
                <a:hlinkClick r:id="rId62" tooltip="Johannes der Presbyter"/>
              </a:rPr>
              <a:t>Johannes den Presbyter</a:t>
            </a:r>
            <a:r>
              <a:rPr lang="de-DE" sz="1300" dirty="0"/>
              <a:t>, die er beide, ebenso wie die </a:t>
            </a:r>
            <a:r>
              <a:rPr lang="de-DE" sz="1300" dirty="0">
                <a:hlinkClick r:id="rId23" tooltip="Apostel"/>
              </a:rPr>
              <a:t>Apostel</a:t>
            </a:r>
            <a:r>
              <a:rPr lang="de-DE" sz="1300" dirty="0"/>
              <a:t>, als Jünger Jesu bezeichnet:</a:t>
            </a:r>
          </a:p>
          <a:p>
            <a:r>
              <a:rPr lang="de-DE" sz="1300" dirty="0"/>
              <a:t>Papias schrieb:</a:t>
            </a:r>
          </a:p>
          <a:p>
            <a:r>
              <a:rPr lang="de-DE" i="1" dirty="0" smtClean="0"/>
              <a:t>Ich zögere aber nicht, für dich auch das, was ich von den Presbytern genau erfahren und genau im Gedächtnis behalten habe, mit den Erklärungen zu verbinden, mich verbürgend für dessen Wahrheit. Denn nicht hatte ich, wie die meisten, Freude an denen, die vieles reden, sondern an denen, welche das lehren, was wahr ist; auch nicht an denen, die die fremdartigen Gebote im Gedächtnis haben, sondern an denen, die die vom Herrn dem Glauben gegebenen und von der Wahrheit selbst kommenden (Gebote im Gedächtnis haben).Wenn aber irgendjemand kam, der den Presbytern nachgefolgt war, erkundigte ich mich [Papias] nach den Lehren der Älteren – was hat </a:t>
            </a:r>
            <a:r>
              <a:rPr lang="de-DE" sz="1300" i="1" dirty="0">
                <a:hlinkClick r:id="rId63" tooltip="Andreas (Apostel)"/>
              </a:rPr>
              <a:t>Andreas</a:t>
            </a:r>
            <a:r>
              <a:rPr lang="de-DE" i="1" dirty="0" smtClean="0"/>
              <a:t> oder was hat </a:t>
            </a:r>
            <a:r>
              <a:rPr lang="de-DE" sz="1300" i="1" dirty="0">
                <a:hlinkClick r:id="rId31" tooltip="Simon Petrus"/>
              </a:rPr>
              <a:t>Petrus</a:t>
            </a:r>
            <a:r>
              <a:rPr lang="de-DE" i="1" dirty="0" smtClean="0"/>
              <a:t> gesagt, oder was haben </a:t>
            </a:r>
            <a:r>
              <a:rPr lang="de-DE" sz="1300" i="1" dirty="0">
                <a:hlinkClick r:id="rId64" tooltip="Philippus (Apostel)"/>
              </a:rPr>
              <a:t>Philippus</a:t>
            </a:r>
            <a:r>
              <a:rPr lang="de-DE" i="1" dirty="0" smtClean="0"/>
              <a:t> oder </a:t>
            </a:r>
            <a:r>
              <a:rPr lang="de-DE" sz="1300" i="1" dirty="0">
                <a:hlinkClick r:id="rId65" tooltip="Thomas (Apostel)"/>
              </a:rPr>
              <a:t>Thomas</a:t>
            </a:r>
            <a:r>
              <a:rPr lang="de-DE" i="1" dirty="0" smtClean="0"/>
              <a:t> oder </a:t>
            </a:r>
            <a:r>
              <a:rPr lang="de-DE" sz="1300" i="1" dirty="0">
                <a:hlinkClick r:id="rId66" tooltip="Brief des Jakobus"/>
              </a:rPr>
              <a:t>Jakobus</a:t>
            </a:r>
            <a:r>
              <a:rPr lang="de-DE" i="1" dirty="0" smtClean="0"/>
              <a:t> oder </a:t>
            </a:r>
            <a:r>
              <a:rPr lang="de-DE" sz="1300" i="1" dirty="0">
                <a:hlinkClick r:id="rId50" tooltip="Johannes (Apostel)"/>
              </a:rPr>
              <a:t>Johannes</a:t>
            </a:r>
            <a:r>
              <a:rPr lang="de-DE" i="1" dirty="0" smtClean="0"/>
              <a:t> oder </a:t>
            </a:r>
            <a:r>
              <a:rPr lang="de-DE" sz="1300" i="1" dirty="0">
                <a:hlinkClick r:id="rId67" tooltip="Matthäus (Evangelist)"/>
              </a:rPr>
              <a:t>Matthäus</a:t>
            </a:r>
            <a:r>
              <a:rPr lang="de-DE" i="1" dirty="0" smtClean="0"/>
              <a:t> oder irgendein anderer von den Jüngern des Herrn gesagt; und was sagen </a:t>
            </a:r>
            <a:r>
              <a:rPr lang="de-DE" sz="1300" i="1" dirty="0">
                <a:hlinkClick r:id="rId61" tooltip="Aristion (Märtyrer)"/>
              </a:rPr>
              <a:t>Aristion</a:t>
            </a:r>
            <a:r>
              <a:rPr lang="de-DE" i="1" dirty="0" smtClean="0"/>
              <a:t> und der </a:t>
            </a:r>
            <a:r>
              <a:rPr lang="de-DE" sz="1300" i="1" dirty="0">
                <a:hlinkClick r:id="rId62" tooltip="Johannes der Presbyter"/>
              </a:rPr>
              <a:t>Presbyter Johannes</a:t>
            </a:r>
            <a:r>
              <a:rPr lang="de-DE" i="1" dirty="0" smtClean="0"/>
              <a:t>, ebenfalls Jünger des Herrn. Denn ich war der Ansicht, dass die aus Büchern (stammenden Berichte) mir nicht soviel nützen würden wie die (Berichte) von der lebendigen und bleibenden Stimme.</a:t>
            </a:r>
            <a:r>
              <a:rPr lang="de-DE" sz="1300" baseline="30000" dirty="0">
                <a:hlinkClick r:id="rId68"/>
              </a:rPr>
              <a:t>[11]</a:t>
            </a:r>
            <a:r>
              <a:rPr lang="de-DE" sz="1300" dirty="0">
                <a:hlinkClick r:id="rId69" tooltip="Richard Bauckham"/>
              </a:rPr>
              <a:t>Richard </a:t>
            </a:r>
            <a:r>
              <a:rPr lang="de-DE" sz="1300" dirty="0" err="1">
                <a:hlinkClick r:id="rId69" tooltip="Richard Bauckham"/>
              </a:rPr>
              <a:t>Bauckham</a:t>
            </a:r>
            <a:r>
              <a:rPr lang="de-DE" sz="1300" dirty="0"/>
              <a:t>, der in den beiden Namensnennungen eines Johannes zwei verschiedene Personen sieht, liest aus dieser Formulierung, dass die Apostel, deren Aussagen er von Ältesten erfährt, zur Zeit als Papias sein Material sammelt, nicht mehr am Leben sind, dass jedoch die beiden Jünger Aristion und Johannes für Papias als lebende Augenzeugen einen besonderen Wert haben.</a:t>
            </a:r>
            <a:r>
              <a:rPr lang="de-DE" sz="1300" baseline="30000" dirty="0">
                <a:hlinkClick r:id="rId45"/>
              </a:rPr>
              <a:t>[3]</a:t>
            </a:r>
            <a:endParaRPr lang="de-DE" sz="1300" dirty="0"/>
          </a:p>
          <a:p>
            <a:r>
              <a:rPr lang="de-DE" sz="1300" dirty="0">
                <a:hlinkClick r:id="rId70" tooltip="Werner de Boor"/>
              </a:rPr>
              <a:t>Werner de Boor</a:t>
            </a:r>
            <a:r>
              <a:rPr lang="de-DE" sz="1300" dirty="0"/>
              <a:t> ist hingegen Vertreter der Auffassung, dass es sich bei beiden Nennungen des Johannes um dieselbe Person handelt: „Beide sind ‚Alte‘ und beide sind ‚Jünger des Herrn‘. So wird es sich in beiden Sätzen des Papias um die gleiche Person handeln.“ Ihm zufolge ist Johannes der Presbyter mit dem </a:t>
            </a:r>
            <a:r>
              <a:rPr lang="de-DE" sz="1300" dirty="0">
                <a:hlinkClick r:id="rId50" tooltip="Johannes (Apostel)"/>
              </a:rPr>
              <a:t>Apostel</a:t>
            </a:r>
            <a:r>
              <a:rPr lang="de-DE" sz="1300" dirty="0"/>
              <a:t> und </a:t>
            </a:r>
            <a:r>
              <a:rPr lang="de-DE" sz="1300" dirty="0">
                <a:hlinkClick r:id="rId71" tooltip="Johannes (Evangelist)"/>
              </a:rPr>
              <a:t>Evangelisten Johannes</a:t>
            </a:r>
            <a:r>
              <a:rPr lang="de-DE" sz="1300" dirty="0"/>
              <a:t> identisch.</a:t>
            </a:r>
            <a:r>
              <a:rPr lang="de-DE" sz="1300" baseline="30000" dirty="0">
                <a:hlinkClick r:id="rId72"/>
              </a:rPr>
              <a:t>[12]</a:t>
            </a:r>
            <a:endParaRPr lang="de-DE" sz="1300" dirty="0"/>
          </a:p>
          <a:p>
            <a:r>
              <a:rPr lang="de-DE" sz="1300" dirty="0"/>
              <a:t>Schriften von </a:t>
            </a:r>
            <a:r>
              <a:rPr lang="de-DE" sz="1300" dirty="0" err="1"/>
              <a:t>Papias</a:t>
            </a:r>
            <a:r>
              <a:rPr lang="de-DE" sz="1300" dirty="0"/>
              <a:t>[</a:t>
            </a:r>
            <a:r>
              <a:rPr lang="de-DE" sz="1300" dirty="0">
                <a:hlinkClick r:id="rId73" tooltip="Abschnitt bearbeiten: Schriften von Papias"/>
              </a:rPr>
              <a:t>Bearbeiten</a:t>
            </a:r>
            <a:r>
              <a:rPr lang="de-DE" sz="1300" dirty="0"/>
              <a:t> | </a:t>
            </a:r>
            <a:r>
              <a:rPr lang="de-DE" sz="1300" dirty="0">
                <a:hlinkClick r:id="rId74" tooltip="Abschnitt bearbeiten: Schriften von Papias"/>
              </a:rPr>
              <a:t>Quelltext bearbeiten</a:t>
            </a:r>
            <a:r>
              <a:rPr lang="de-DE" sz="1300" dirty="0"/>
              <a:t>]</a:t>
            </a:r>
          </a:p>
          <a:p>
            <a:r>
              <a:rPr lang="de-DE" sz="1300" dirty="0"/>
              <a:t>Papias verfasste fünf Bücher mit der Überschrift </a:t>
            </a:r>
            <a:r>
              <a:rPr lang="de-DE" sz="1300" i="1" dirty="0"/>
              <a:t>Auslegung der Worte des Herrn</a:t>
            </a:r>
            <a:r>
              <a:rPr lang="de-DE" sz="1300" dirty="0"/>
              <a:t> (griech. </a:t>
            </a:r>
            <a:r>
              <a:rPr lang="de-DE" sz="1300" dirty="0" err="1"/>
              <a:t>λογίων</a:t>
            </a:r>
            <a:r>
              <a:rPr lang="de-DE" sz="1300" dirty="0"/>
              <a:t> </a:t>
            </a:r>
            <a:r>
              <a:rPr lang="de-DE" sz="1300" dirty="0" err="1"/>
              <a:t>κυρι</a:t>
            </a:r>
            <a:r>
              <a:rPr lang="de-DE" sz="1300" dirty="0"/>
              <a:t>ακῶν ἐξηγήσεις), die jedoch nur fragmentarisch in Zitaten durch spätere Kirchenväter erhalten sind.</a:t>
            </a:r>
            <a:r>
              <a:rPr lang="de-DE" sz="1300" baseline="30000" dirty="0">
                <a:hlinkClick r:id="rId75"/>
              </a:rPr>
              <a:t>[13]</a:t>
            </a:r>
            <a:endParaRPr lang="de-DE" sz="1300" dirty="0"/>
          </a:p>
          <a:p>
            <a:r>
              <a:rPr lang="de-DE" sz="1300" dirty="0"/>
              <a:t>Das Werk Papias’ wird auf etwa 95–110 nach Christus datiert.</a:t>
            </a:r>
            <a:r>
              <a:rPr lang="de-DE" sz="1300" baseline="30000" dirty="0">
                <a:hlinkClick r:id="rId76"/>
              </a:rPr>
              <a:t>[14]</a:t>
            </a:r>
            <a:r>
              <a:rPr lang="de-DE" sz="1300" baseline="30000" dirty="0">
                <a:hlinkClick r:id="rId77"/>
              </a:rPr>
              <a:t>[15]</a:t>
            </a:r>
            <a:r>
              <a:rPr lang="de-DE" sz="1300" baseline="30000" dirty="0">
                <a:hlinkClick r:id="rId78"/>
              </a:rPr>
              <a:t>[16]</a:t>
            </a:r>
            <a:endParaRPr lang="de-DE" sz="1300" dirty="0"/>
          </a:p>
          <a:p>
            <a:r>
              <a:rPr lang="de-DE" sz="1300" dirty="0"/>
              <a:t>Spätere Datierungen (um 120–160 n. Chr.) wurden bis ins 20. Jahrhundert angenommen, beruhten aber auf zwei Quelleninterpretationen, die heute als Missverständnis gelten. Eine Interpretation, die Papias’ Tod zeitgleich mit </a:t>
            </a:r>
            <a:r>
              <a:rPr lang="de-DE" sz="1300" dirty="0" err="1">
                <a:hlinkClick r:id="rId79" tooltip="Polykarp"/>
              </a:rPr>
              <a:t>Polykarps</a:t>
            </a:r>
            <a:r>
              <a:rPr lang="de-DE" sz="1300" dirty="0"/>
              <a:t> Tod um das Jahr 164 datierte, beruhte auf einer Stelle im </a:t>
            </a:r>
            <a:r>
              <a:rPr lang="de-DE" sz="1300" dirty="0" err="1">
                <a:hlinkClick r:id="rId80" tooltip="Chronicon Paschale"/>
              </a:rPr>
              <a:t>Chronicon</a:t>
            </a:r>
            <a:r>
              <a:rPr lang="de-DE" sz="1300" dirty="0">
                <a:hlinkClick r:id="rId80" tooltip="Chronicon Paschale"/>
              </a:rPr>
              <a:t> </a:t>
            </a:r>
            <a:r>
              <a:rPr lang="de-DE" sz="1300" dirty="0" err="1">
                <a:hlinkClick r:id="rId80" tooltip="Chronicon Paschale"/>
              </a:rPr>
              <a:t>Paschale</a:t>
            </a:r>
            <a:r>
              <a:rPr lang="de-DE" sz="1300" dirty="0"/>
              <a:t>, dessen Autor allerdings wahrscheinlich Papias mit </a:t>
            </a:r>
            <a:r>
              <a:rPr lang="de-DE" sz="1300" i="1" dirty="0" err="1"/>
              <a:t>Papylas</a:t>
            </a:r>
            <a:r>
              <a:rPr lang="de-DE" sz="1300" dirty="0"/>
              <a:t> verwechselt hatte.</a:t>
            </a:r>
            <a:r>
              <a:rPr lang="de-DE" sz="1300" baseline="30000" dirty="0">
                <a:hlinkClick r:id="rId81"/>
              </a:rPr>
              <a:t>[17]</a:t>
            </a:r>
            <a:r>
              <a:rPr lang="de-DE" sz="1300" dirty="0"/>
              <a:t> Die andere unzuverlässige Interpretation, die Papias mit der Regierungszeit Hadrians (117–138 n. Chr.) in Verbindung brachte, beruhte anscheinend auf einer Verwechslung zwischen Papias und </a:t>
            </a:r>
            <a:r>
              <a:rPr lang="de-DE" sz="1300" dirty="0" err="1">
                <a:hlinkClick r:id="rId82" tooltip="Lucius Statius Quadratus"/>
              </a:rPr>
              <a:t>Quadratus</a:t>
            </a:r>
            <a:r>
              <a:rPr lang="de-DE" sz="1300" dirty="0"/>
              <a:t>.</a:t>
            </a:r>
            <a:r>
              <a:rPr lang="de-DE" sz="1300" baseline="30000" dirty="0">
                <a:hlinkClick r:id="rId83"/>
              </a:rPr>
              <a:t>[18]</a:t>
            </a:r>
            <a:endParaRPr lang="de-DE" sz="1300" dirty="0"/>
          </a:p>
          <a:p>
            <a:r>
              <a:rPr lang="de-DE" sz="1300" dirty="0"/>
              <a:t>Seine Bücher sind vor allem aufgrund der Fundamentierung auf die mündliche Überlieferung der Apostel von theologischer Bedeutung. Papias ist die erste erhaltene Quelle, die den </a:t>
            </a:r>
            <a:r>
              <a:rPr lang="de-DE" sz="1300" dirty="0">
                <a:hlinkClick r:id="rId84" tooltip="Johannes Markus"/>
              </a:rPr>
              <a:t>Markus</a:t>
            </a:r>
            <a:r>
              <a:rPr lang="de-DE" sz="1300" dirty="0"/>
              <a:t> als Dolmetscher des </a:t>
            </a:r>
            <a:r>
              <a:rPr lang="de-DE" sz="1300" dirty="0">
                <a:hlinkClick r:id="rId31" tooltip="Simon Petrus"/>
              </a:rPr>
              <a:t>Petrus</a:t>
            </a:r>
            <a:r>
              <a:rPr lang="de-DE" sz="1300" dirty="0"/>
              <a:t> und Verfasser des </a:t>
            </a:r>
            <a:r>
              <a:rPr lang="de-DE" sz="1300" dirty="0">
                <a:hlinkClick r:id="rId85" tooltip="Markusevangelium"/>
              </a:rPr>
              <a:t>diesem zugeschriebenen Evangeliums</a:t>
            </a:r>
            <a:r>
              <a:rPr lang="de-DE" sz="1300" dirty="0"/>
              <a:t>, und </a:t>
            </a:r>
            <a:r>
              <a:rPr lang="de-DE" sz="1300" dirty="0">
                <a:hlinkClick r:id="rId67" tooltip="Matthäus (Evangelist)"/>
              </a:rPr>
              <a:t>Matthäus</a:t>
            </a:r>
            <a:r>
              <a:rPr lang="de-DE" sz="1300" dirty="0"/>
              <a:t> als Autor des </a:t>
            </a:r>
            <a:r>
              <a:rPr lang="de-DE" sz="1300" dirty="0">
                <a:hlinkClick r:id="rId86" tooltip="Matthäusevangelium"/>
              </a:rPr>
              <a:t>Matthäusevangelium</a:t>
            </a:r>
            <a:r>
              <a:rPr lang="de-DE" sz="1300" dirty="0"/>
              <a:t> nennt.</a:t>
            </a:r>
            <a:r>
              <a:rPr lang="de-DE" sz="1300" baseline="30000" dirty="0">
                <a:hlinkClick r:id="rId87"/>
              </a:rPr>
              <a:t>[19]</a:t>
            </a:r>
            <a:endParaRPr lang="de-DE" sz="1300" dirty="0"/>
          </a:p>
          <a:p>
            <a:r>
              <a:rPr lang="de-DE" sz="1300" dirty="0"/>
              <a:t>Laut </a:t>
            </a:r>
            <a:r>
              <a:rPr lang="de-DE" sz="1300" dirty="0">
                <a:hlinkClick r:id="rId8" tooltip="Eusebius von Caesarea"/>
              </a:rPr>
              <a:t>Eusebius von Caesarea</a:t>
            </a:r>
            <a:r>
              <a:rPr lang="de-DE" sz="1300" dirty="0"/>
              <a:t> schrieb Papias über Markus:</a:t>
            </a:r>
          </a:p>
          <a:p>
            <a:r>
              <a:rPr lang="de-DE" dirty="0" smtClean="0"/>
              <a:t>„Auch dies lehrte der Presbyter: Markus hat die Worte und Taten des Herrn, an die er sich als Dolmetscher des Petrus erinnerte, genau, allerdings nicht ordnungsgemäß, aufgeschrieben. Denn nicht hatte er den Herrn gehört und begleitet; wohl aber folgte er später, wie gesagt, dem Petrus, welcher seine Lehrvorträge nach den Bedürfnissen einrichtete, nicht aber so, dass er eine zusammenhängende Darstellung der Reden des Herrn gegeben hätte. Es ist daher keineswegs ein Fehler des Markus, wenn er einiges so aufzeichnete, wie es ihm das Gedächtnis eingab. Denn für eines trug er Sorge: nichts von dem, was er gehört hatte, auszulassen oder sich im Berichte keiner Lüge schuldig zu </a:t>
            </a:r>
            <a:r>
              <a:rPr lang="de-DE" dirty="0" err="1" smtClean="0"/>
              <a:t>machen.“</a:t>
            </a:r>
            <a:r>
              <a:rPr lang="de-DE" sz="1300" dirty="0" err="1"/>
              <a:t>Laut</a:t>
            </a:r>
            <a:r>
              <a:rPr lang="de-DE" sz="1300" dirty="0"/>
              <a:t> Eusebius von Caesarea schrieb Papias über Matthäus:</a:t>
            </a:r>
          </a:p>
          <a:p>
            <a:r>
              <a:rPr lang="de-DE" dirty="0" smtClean="0"/>
              <a:t>„Matthäus hat in hebräischer Sprache die Reden zusammengestellt; ein jeder aber übersetzte dieselben so gut er </a:t>
            </a:r>
            <a:r>
              <a:rPr lang="de-DE" dirty="0" err="1" smtClean="0"/>
              <a:t>konnte.“</a:t>
            </a:r>
            <a:r>
              <a:rPr lang="de-DE" sz="1300" dirty="0" err="1"/>
              <a:t>Die</a:t>
            </a:r>
            <a:r>
              <a:rPr lang="de-DE" sz="1300" dirty="0"/>
              <a:t> Meinungen späterer christlicher Autoren der Antike über Papias gingen auseinander; einige lobten ihn, während insbesondere Eusebius von Caesarea ihn wegen seiner </a:t>
            </a:r>
            <a:r>
              <a:rPr lang="de-DE" sz="1300" dirty="0">
                <a:hlinkClick r:id="rId88" tooltip="Chiliasmus"/>
              </a:rPr>
              <a:t>chiliastischen Positionen</a:t>
            </a:r>
            <a:r>
              <a:rPr lang="de-DE" sz="1300" dirty="0"/>
              <a:t> kritisierte.</a:t>
            </a:r>
          </a:p>
          <a:p>
            <a:r>
              <a:rPr lang="de-DE" sz="1300" dirty="0"/>
              <a:t>So schrieb Eusebius von Caesarea über Papias:</a:t>
            </a:r>
          </a:p>
          <a:p>
            <a:r>
              <a:rPr lang="de-DE" dirty="0" smtClean="0"/>
              <a:t>„Papias bietet aber auf Grund mündlicher Überlieferung auch noch andere Erzählungen, nämlich unbekannte Gleichnisse und Lehren des Erlösers und außerdem noch einige sonderbare Berichte. Zu diesen gehört seine Behauptung, dass nach der Auferstehung der Toten tausend Jahre kommen werden, in denen das Reich Christi sichtbar auf Erden bestehen werde. Nach meiner Meinung hat Papias diese Anschauung den ihm mitgeteilten Erzählungen der Apostel untergeschoben; das, was die Apostel in Bildern und Gleichnissen gesprochen hatten, hat er nicht verstanden. Obwohl er, wie man aus seinen Worten schließen kann, geistig sehr beschränkt gewesen sein muss, hat er doch sehr vielen späteren Kirchenschriftstellern, die sich durch das Alter des Mannes verleiten ließen, wie dem Irenäus und denen, die sonst noch solche Ideen vertreten, Anlass zu ähnlichen Lehren gegeben.“</a:t>
            </a:r>
            <a:endParaRPr lang="de-DE" i="0" dirty="0" smtClean="0"/>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53</a:t>
            </a:fld>
            <a:endParaRPr lang="de-DE"/>
          </a:p>
        </p:txBody>
      </p:sp>
      <p:sp>
        <p:nvSpPr>
          <p:cNvPr id="5" name="Datumsplatzhalter 4"/>
          <p:cNvSpPr>
            <a:spLocks noGrp="1"/>
          </p:cNvSpPr>
          <p:nvPr>
            <p:ph type="dt" idx="11"/>
          </p:nvPr>
        </p:nvSpPr>
        <p:spPr/>
        <p:txBody>
          <a:bodyPr/>
          <a:lstStyle/>
          <a:p>
            <a:fld id="{AE9F3F12-E093-4748-B3BD-606B9B2B74C3}"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defTabSz="6723519">
              <a:spcAft>
                <a:spcPts val="634"/>
              </a:spcAft>
              <a:tabLst>
                <a:tab pos="8217819" algn="r"/>
              </a:tabLst>
              <a:defRPr/>
            </a:pPr>
            <a:r>
              <a:rPr lang="de-DE" b="1" dirty="0" smtClean="0"/>
              <a:t>Flavius Josephus</a:t>
            </a:r>
            <a:r>
              <a:rPr lang="de-DE" dirty="0" smtClean="0"/>
              <a:t> (geboren 37/38 n. Chr. in Jerusalem; gestorben um 100 vermutlich in Rom) war ein jüdisch-hellenistischer Historiker.</a:t>
            </a:r>
          </a:p>
          <a:p>
            <a:pPr algn="just" defTabSz="6723519">
              <a:spcAft>
                <a:spcPts val="634"/>
              </a:spcAft>
              <a:tabLst>
                <a:tab pos="8217819" algn="r"/>
              </a:tabLst>
              <a:defRPr/>
            </a:pPr>
            <a:r>
              <a:rPr lang="de-DE" sz="1300" dirty="0"/>
              <a:t>Josephus wurde bereits erwähnt bei den Vorzeichen der Eroberung Jerusalems (Folie 23</a:t>
            </a:r>
            <a:r>
              <a:rPr lang="de-DE" sz="1300" dirty="0" smtClean="0"/>
              <a:t>)</a:t>
            </a:r>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54</a:t>
            </a:fld>
            <a:endParaRPr lang="de-DE"/>
          </a:p>
        </p:txBody>
      </p:sp>
      <p:sp>
        <p:nvSpPr>
          <p:cNvPr id="5" name="Datumsplatzhalter 4"/>
          <p:cNvSpPr>
            <a:spLocks noGrp="1"/>
          </p:cNvSpPr>
          <p:nvPr>
            <p:ph type="dt" idx="11"/>
          </p:nvPr>
        </p:nvSpPr>
        <p:spPr/>
        <p:txBody>
          <a:bodyPr/>
          <a:lstStyle/>
          <a:p>
            <a:fld id="{3171DF94-4FB9-489C-8441-CDF62AB4B7A3}"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dirty="0" smtClean="0"/>
              <a:t>Fast alle erhaltenen Informationen über Hegesippus stammen von Eusebius von </a:t>
            </a:r>
            <a:r>
              <a:rPr lang="de-DE" sz="1000" dirty="0" err="1" smtClean="0"/>
              <a:t>Caesarea</a:t>
            </a:r>
            <a:r>
              <a:rPr lang="de-DE" sz="1000" dirty="0" smtClean="0"/>
              <a:t>, der sich in seiner Kirchengeschichte mehrfach auf ihn bezieht und einige Passagen aus </a:t>
            </a:r>
            <a:r>
              <a:rPr lang="de-DE" sz="1000" dirty="0" err="1" smtClean="0"/>
              <a:t>Hegesipps</a:t>
            </a:r>
            <a:r>
              <a:rPr lang="de-DE" sz="1000" dirty="0" smtClean="0"/>
              <a:t> Büchern zitiert. Vor Eusebius wird Hegesippus in der frühchristlichen Literatur nicht erwähnt. Es gibt aber Spekulationen, dass einige Angaben im Werk des </a:t>
            </a:r>
            <a:r>
              <a:rPr lang="de-DE" sz="1000" dirty="0" err="1" smtClean="0"/>
              <a:t>Epiphanius</a:t>
            </a:r>
            <a:r>
              <a:rPr lang="de-DE" sz="1000" dirty="0" smtClean="0"/>
              <a:t> von Salamis auf </a:t>
            </a:r>
            <a:r>
              <a:rPr lang="de-DE" sz="1000" dirty="0" err="1" smtClean="0"/>
              <a:t>Hegesipps</a:t>
            </a:r>
            <a:r>
              <a:rPr lang="de-DE" sz="1000" dirty="0" smtClean="0"/>
              <a:t> Informationen basieren könnten.</a:t>
            </a:r>
          </a:p>
          <a:p>
            <a:r>
              <a:rPr lang="de-DE" sz="1000" dirty="0" smtClean="0"/>
              <a:t>Eusebius zufolge war Hegesippus ein bekehrter Jude, der judenchristliche Schriften wie das Hebräerevangelium, aber auch mündliche jüdische Überlieferungen kannte und referierte. Er stammte möglicherweise aus Palästina. In der Forschung wird er als Verteidiger des Judenchristentums und Vertreter der Jakobustradition wahrgenommen, der die Stellung der vom Herrenbruder Jakobus repräsentierten urchristlichen Strömung unterstreicht und ein besonderes Interesse am Schicksal der Verwandten Jesu erkennen lässt.</a:t>
            </a:r>
          </a:p>
          <a:p>
            <a:r>
              <a:rPr lang="de-DE" sz="1000" dirty="0" smtClean="0"/>
              <a:t>Missionar und Lehrer der Orthodoxie</a:t>
            </a:r>
          </a:p>
          <a:p>
            <a:r>
              <a:rPr lang="de-DE" sz="1000" dirty="0" smtClean="0"/>
              <a:t>Hegesippus unternahm zwischen 154 und 168 eine Forschungsreise über Korinth bis nach Rom, um sich über die „rechte Lehre“ (</a:t>
            </a:r>
            <a:r>
              <a:rPr lang="de-DE" sz="1000" dirty="0" err="1" smtClean="0"/>
              <a:t>griech</a:t>
            </a:r>
            <a:r>
              <a:rPr lang="de-DE" sz="1000" dirty="0" smtClean="0"/>
              <a:t>. „Orthodoxie“), den wahren christlichen Glauben zu vergewissern. Diesen sah er durch die neuen Häresien vor allem des Gnostizismus und </a:t>
            </a:r>
            <a:r>
              <a:rPr lang="de-DE" sz="1000" dirty="0" err="1" smtClean="0"/>
              <a:t>Marcions</a:t>
            </a:r>
            <a:r>
              <a:rPr lang="de-DE" sz="1000" dirty="0" smtClean="0"/>
              <a:t> bedroht.</a:t>
            </a:r>
          </a:p>
          <a:p>
            <a:r>
              <a:rPr lang="de-DE" sz="1000" dirty="0" smtClean="0"/>
              <a:t>Begründer der Sukzessionstheorie</a:t>
            </a:r>
          </a:p>
          <a:p>
            <a:r>
              <a:rPr lang="de-DE" sz="1000" dirty="0" smtClean="0"/>
              <a:t>Aus den Zitaten </a:t>
            </a:r>
            <a:r>
              <a:rPr lang="de-DE" sz="1000" dirty="0" err="1" smtClean="0"/>
              <a:t>Eusebs</a:t>
            </a:r>
            <a:r>
              <a:rPr lang="de-DE" sz="1000" dirty="0" smtClean="0"/>
              <a:t> und anderer Kirchenväter kennt man jedoch ungefähr den Inhalt zumindest des fünften Bandes. Demnach setzte Hegesippus die Tradition der urchristlichen Missionspredigten in einfacher Sprache fort. Gegen die Häretiker berief er sich auf die wahren Lehren der Apostel, die ihm durch deren Nachfolger überliefert worden seien. Damit meinte er vor allem die Bischöfe der Gemeindegründungen, die sich dem Schülerkreis des Paulus von Tarsus zuordneten. Auf seiner Reise habe er viele Bischöfe getroffen und von allen das gleiche Evangelium gehört. Er versuchte also, die Gnosis mit der ununterbrochenen Kontinuität der bischöflichen Glaubensüberlieferung zu widerlegen.</a:t>
            </a:r>
          </a:p>
          <a:p>
            <a:r>
              <a:rPr lang="de-DE" sz="1000" dirty="0" smtClean="0"/>
              <a:t>Damit wurde Hegesippus zum Begründer der Idee der Apostolischen Sukzession. Eine Bischofsliste von Simon Petrus bis </a:t>
            </a:r>
            <a:r>
              <a:rPr lang="de-DE" sz="1000" dirty="0" err="1" smtClean="0"/>
              <a:t>Anicetus</a:t>
            </a:r>
            <a:r>
              <a:rPr lang="de-DE" sz="1000" dirty="0" smtClean="0"/>
              <a:t>, die er in Rom anfertigte, gilt als früheste derartige Liste, die andere Kirchenväter wie Eusebius und Irenäus von Lyon übernommen haben könnten. Dies wie auch der Inhalt der Liste ist jedoch in der Forschung stark umstritten.</a:t>
            </a:r>
          </a:p>
          <a:p>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55</a:t>
            </a:fld>
            <a:endParaRPr lang="de-DE"/>
          </a:p>
        </p:txBody>
      </p:sp>
      <p:sp>
        <p:nvSpPr>
          <p:cNvPr id="5" name="Datumsplatzhalter 4"/>
          <p:cNvSpPr>
            <a:spLocks noGrp="1"/>
          </p:cNvSpPr>
          <p:nvPr>
            <p:ph type="dt" idx="11"/>
          </p:nvPr>
        </p:nvSpPr>
        <p:spPr/>
        <p:txBody>
          <a:bodyPr/>
          <a:lstStyle/>
          <a:p>
            <a:fld id="{51901ED6-B29D-4BE5-BCDB-09A62BB09D96}"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dirty="0" smtClean="0"/>
              <a:t>Papias </a:t>
            </a:r>
            <a:r>
              <a:rPr lang="de-DE" sz="1000" b="1" dirty="0"/>
              <a:t>von </a:t>
            </a:r>
            <a:r>
              <a:rPr lang="de-DE" sz="1000" b="1" dirty="0" err="1"/>
              <a:t>Hierapolis</a:t>
            </a:r>
            <a:r>
              <a:rPr lang="de-DE" sz="1000" dirty="0"/>
              <a:t> (</a:t>
            </a:r>
            <a:r>
              <a:rPr lang="de-DE" sz="1000" dirty="0">
                <a:hlinkClick r:id="rId3" tooltip="Altgriechische Sprache"/>
              </a:rPr>
              <a:t>altgriechisch</a:t>
            </a:r>
            <a:r>
              <a:rPr lang="de-DE" sz="1000" dirty="0"/>
              <a:t> Παπίας </a:t>
            </a:r>
            <a:r>
              <a:rPr lang="de-DE" sz="1000" dirty="0" err="1"/>
              <a:t>Ἱερ</a:t>
            </a:r>
            <a:r>
              <a:rPr lang="de-DE" sz="1000" dirty="0"/>
              <a:t>απόλεως/ὁ Ἱεραπολίτης) (um </a:t>
            </a:r>
            <a:r>
              <a:rPr lang="de-DE" sz="1000" dirty="0">
                <a:hlinkClick r:id="rId4" tooltip="60"/>
              </a:rPr>
              <a:t>60</a:t>
            </a:r>
            <a:r>
              <a:rPr lang="de-DE" sz="1000" dirty="0"/>
              <a:t> bis etwa </a:t>
            </a:r>
            <a:r>
              <a:rPr lang="de-DE" sz="1000" dirty="0">
                <a:hlinkClick r:id="rId5" tooltip="163"/>
              </a:rPr>
              <a:t>163 n. Chr.</a:t>
            </a:r>
            <a:r>
              <a:rPr lang="de-DE" sz="1000" baseline="30000" dirty="0">
                <a:hlinkClick r:id="rId6"/>
              </a:rPr>
              <a:t>[1]</a:t>
            </a:r>
            <a:r>
              <a:rPr lang="de-DE" sz="1000" baseline="30000" dirty="0">
                <a:hlinkClick r:id="rId7"/>
              </a:rPr>
              <a:t>[2]</a:t>
            </a:r>
            <a:r>
              <a:rPr lang="de-DE" sz="1000" dirty="0"/>
              <a:t>) war einer der frühen </a:t>
            </a:r>
            <a:r>
              <a:rPr lang="de-DE" sz="1000" dirty="0">
                <a:hlinkClick r:id="rId8" tooltip="Kirchenväter"/>
              </a:rPr>
              <a:t>Kirchenväter</a:t>
            </a:r>
            <a:r>
              <a:rPr lang="de-DE" sz="1000" dirty="0"/>
              <a:t> sowie </a:t>
            </a:r>
            <a:r>
              <a:rPr lang="de-DE" sz="1000" dirty="0">
                <a:hlinkClick r:id="rId9" tooltip="Bischof"/>
              </a:rPr>
              <a:t>Bischof</a:t>
            </a:r>
            <a:r>
              <a:rPr lang="de-DE" sz="1000" dirty="0"/>
              <a:t> und Theologe in </a:t>
            </a:r>
            <a:r>
              <a:rPr lang="de-DE" sz="1000" dirty="0" err="1">
                <a:hlinkClick r:id="rId10" tooltip="Hierapolis"/>
              </a:rPr>
              <a:t>Hierapolis</a:t>
            </a:r>
            <a:r>
              <a:rPr lang="de-DE" sz="1000" dirty="0"/>
              <a:t> (beim heutigen </a:t>
            </a:r>
            <a:r>
              <a:rPr lang="de-DE" sz="1000" dirty="0" err="1">
                <a:hlinkClick r:id="rId11" tooltip="Pamukkale"/>
              </a:rPr>
              <a:t>Pamukkale</a:t>
            </a:r>
            <a:r>
              <a:rPr lang="de-DE" sz="1000" dirty="0"/>
              <a:t>, Türkei). Seine nur bruchstückhaft überlieferten </a:t>
            </a:r>
            <a:r>
              <a:rPr lang="de-DE" sz="1000" i="1" dirty="0"/>
              <a:t>Fünf Bücher der Darstellung der Herrnworte</a:t>
            </a:r>
            <a:r>
              <a:rPr lang="de-DE" sz="1000" dirty="0"/>
              <a:t> entstanden etwa 100 n. Chr. Sein Werk ist die früheste Quelle, die über die Autorenschaft und Entstehung der christlichen </a:t>
            </a:r>
            <a:r>
              <a:rPr lang="de-DE" sz="1000" dirty="0">
                <a:hlinkClick r:id="rId12" tooltip="Evangelium (Buch)"/>
              </a:rPr>
              <a:t>Evangelien des Neuen Testaments der Bibel</a:t>
            </a:r>
            <a:r>
              <a:rPr lang="de-DE" sz="1000" dirty="0"/>
              <a:t> </a:t>
            </a:r>
            <a:r>
              <a:rPr lang="de-DE" sz="1000" dirty="0" err="1"/>
              <a:t>berichtet.Leben</a:t>
            </a:r>
            <a:r>
              <a:rPr lang="de-DE" sz="1000" dirty="0"/>
              <a:t>[</a:t>
            </a:r>
            <a:r>
              <a:rPr lang="de-DE" sz="1000" dirty="0">
                <a:hlinkClick r:id="rId13" tooltip="Abschnitt bearbeiten: Leben"/>
              </a:rPr>
              <a:t>Bearbeiten</a:t>
            </a:r>
            <a:r>
              <a:rPr lang="de-DE" sz="1000" dirty="0"/>
              <a:t> | </a:t>
            </a:r>
            <a:r>
              <a:rPr lang="de-DE" sz="1000" dirty="0">
                <a:hlinkClick r:id="rId14" tooltip="Abschnitt bearbeiten: Leben"/>
              </a:rPr>
              <a:t>Quelltext bearbeiten</a:t>
            </a:r>
            <a:r>
              <a:rPr lang="de-DE" sz="1000" dirty="0"/>
              <a:t>]</a:t>
            </a:r>
          </a:p>
          <a:p>
            <a:r>
              <a:rPr lang="de-DE" sz="1000" dirty="0"/>
              <a:t>Sein Geburtsdatum wird von vielen Autoren auf 70 geschätzt, von einigen jedoch auf 60 oder sogar 50.</a:t>
            </a:r>
            <a:r>
              <a:rPr lang="de-DE" sz="1000" baseline="30000" dirty="0">
                <a:hlinkClick r:id="rId15"/>
              </a:rPr>
              <a:t>[3]</a:t>
            </a:r>
            <a:r>
              <a:rPr lang="de-DE" sz="1000" dirty="0"/>
              <a:t> Andere lehnen die Angabe von Lebensdaten als spekulative Mutmaßungen ab.</a:t>
            </a:r>
            <a:r>
              <a:rPr lang="de-DE" sz="1000" baseline="30000" dirty="0">
                <a:hlinkClick r:id="rId16"/>
              </a:rPr>
              <a:t>[4]</a:t>
            </a:r>
            <a:r>
              <a:rPr lang="de-DE" sz="1000" dirty="0"/>
              <a:t> </a:t>
            </a:r>
            <a:r>
              <a:rPr lang="de-DE" sz="1000" dirty="0">
                <a:hlinkClick r:id="rId17" tooltip="Irenäus von Lyon"/>
              </a:rPr>
              <a:t>Irenäus von Lyon</a:t>
            </a:r>
            <a:r>
              <a:rPr lang="de-DE" sz="1000" dirty="0"/>
              <a:t> berichtet (ca. 180), dass Papias ein Freund und Gefährte </a:t>
            </a:r>
            <a:r>
              <a:rPr lang="de-DE" sz="1000" dirty="0" err="1">
                <a:hlinkClick r:id="rId18" tooltip="Polykarp von Smyrna"/>
              </a:rPr>
              <a:t>Polykarps</a:t>
            </a:r>
            <a:r>
              <a:rPr lang="de-DE" sz="1000" dirty="0"/>
              <a:t>, des Bischofs von Smyrna, war.</a:t>
            </a:r>
            <a:r>
              <a:rPr lang="de-DE" sz="1000" baseline="30000" dirty="0">
                <a:hlinkClick r:id="rId19"/>
              </a:rPr>
              <a:t>[5]</a:t>
            </a:r>
            <a:r>
              <a:rPr lang="de-DE" sz="1000" dirty="0"/>
              <a:t> Wie Polykarp selbst</a:t>
            </a:r>
            <a:r>
              <a:rPr lang="de-DE" sz="1000" baseline="30000" dirty="0">
                <a:hlinkClick r:id="rId20"/>
              </a:rPr>
              <a:t>[6]</a:t>
            </a:r>
            <a:r>
              <a:rPr lang="de-DE" sz="1000" dirty="0"/>
              <a:t> war Papias laut </a:t>
            </a:r>
            <a:r>
              <a:rPr lang="de-DE" sz="1000" dirty="0" err="1"/>
              <a:t>Irenaeus</a:t>
            </a:r>
            <a:r>
              <a:rPr lang="de-DE" sz="1000" dirty="0"/>
              <a:t> ein Schüler des Apostels </a:t>
            </a:r>
            <a:r>
              <a:rPr lang="de-DE" sz="1000" dirty="0">
                <a:hlinkClick r:id="rId21" tooltip="Johannes (Apostel)"/>
              </a:rPr>
              <a:t>Johannes</a:t>
            </a:r>
            <a:r>
              <a:rPr lang="de-DE" sz="1000" dirty="0"/>
              <a:t>.</a:t>
            </a:r>
            <a:r>
              <a:rPr lang="de-DE" sz="1000" baseline="30000" dirty="0">
                <a:hlinkClick r:id="rId22"/>
              </a:rPr>
              <a:t>[7]</a:t>
            </a:r>
            <a:r>
              <a:rPr lang="de-DE" sz="1000" dirty="0"/>
              <a:t> </a:t>
            </a:r>
            <a:r>
              <a:rPr lang="de-DE" sz="1000" dirty="0">
                <a:hlinkClick r:id="rId23" tooltip="Eusebius von Caesarea"/>
              </a:rPr>
              <a:t>Eusebius von Caesarea</a:t>
            </a:r>
            <a:r>
              <a:rPr lang="de-DE" sz="1000" dirty="0"/>
              <a:t> fügt hinzu, dass Papias Bischof von </a:t>
            </a:r>
            <a:r>
              <a:rPr lang="de-DE" sz="1000" dirty="0" err="1">
                <a:hlinkClick r:id="rId10" tooltip="Hierapolis"/>
              </a:rPr>
              <a:t>Hierapolis</a:t>
            </a:r>
            <a:r>
              <a:rPr lang="de-DE" sz="1000" dirty="0"/>
              <a:t> und Zeitgenosse des </a:t>
            </a:r>
            <a:r>
              <a:rPr lang="de-DE" sz="1000" dirty="0">
                <a:hlinkClick r:id="rId24" tooltip="Ignatius von Antiochia"/>
              </a:rPr>
              <a:t>Ignatius von Antiochia</a:t>
            </a:r>
            <a:r>
              <a:rPr lang="de-DE" sz="1000" dirty="0"/>
              <a:t> war.</a:t>
            </a:r>
            <a:r>
              <a:rPr lang="de-DE" sz="1000" baseline="30000" dirty="0">
                <a:hlinkClick r:id="rId25"/>
              </a:rPr>
              <a:t>[8]</a:t>
            </a:r>
            <a:r>
              <a:rPr lang="de-DE" sz="1000" dirty="0"/>
              <a:t> Eusebius assoziiert Papias mit </a:t>
            </a:r>
            <a:r>
              <a:rPr lang="de-DE" sz="1000" dirty="0">
                <a:hlinkClick r:id="rId26" tooltip="Clemens von Rom"/>
              </a:rPr>
              <a:t>Clemens von Rom</a:t>
            </a:r>
            <a:r>
              <a:rPr lang="de-DE" sz="1000" dirty="0"/>
              <a:t> und impliziert, dass Papias während der Regierungszeit von </a:t>
            </a:r>
            <a:r>
              <a:rPr lang="de-DE" sz="1000" dirty="0">
                <a:hlinkClick r:id="rId27" tooltip="Trajan"/>
              </a:rPr>
              <a:t>Trajan</a:t>
            </a:r>
            <a:r>
              <a:rPr lang="de-DE" sz="1000" dirty="0"/>
              <a:t> (98–117) aktiv war, vermutlich bereits vor dem Martyrium von Ignatius (107).</a:t>
            </a:r>
            <a:r>
              <a:rPr lang="de-DE" sz="1000" baseline="30000" dirty="0">
                <a:hlinkClick r:id="rId28"/>
              </a:rPr>
              <a:t>[9]</a:t>
            </a:r>
            <a:endParaRPr lang="de-DE" sz="1000" dirty="0"/>
          </a:p>
          <a:p>
            <a:r>
              <a:rPr lang="de-DE" sz="1000" dirty="0"/>
              <a:t>Papias erwähnt, dass er die Töchter von </a:t>
            </a:r>
            <a:r>
              <a:rPr lang="de-DE" sz="1000" dirty="0">
                <a:hlinkClick r:id="rId29" tooltip="Philippus (Diakon)"/>
              </a:rPr>
              <a:t>Philippus</a:t>
            </a:r>
            <a:r>
              <a:rPr lang="de-DE" sz="1000" dirty="0"/>
              <a:t>, der seine letzten Lebensjahre in </a:t>
            </a:r>
            <a:r>
              <a:rPr lang="de-DE" sz="1000" dirty="0" err="1"/>
              <a:t>Hierapolis</a:t>
            </a:r>
            <a:r>
              <a:rPr lang="de-DE" sz="1000" dirty="0"/>
              <a:t> verbrachte, persönlich gekannt habe und von ihnen über die Apostel hörte.</a:t>
            </a:r>
            <a:r>
              <a:rPr lang="de-DE" sz="1000" baseline="30000" dirty="0">
                <a:hlinkClick r:id="rId30"/>
              </a:rPr>
              <a:t>[10]</a:t>
            </a:r>
            <a:endParaRPr lang="de-DE" sz="1000" dirty="0"/>
          </a:p>
          <a:p>
            <a:r>
              <a:rPr lang="de-DE" sz="1000" dirty="0"/>
              <a:t>Informationsquellen von </a:t>
            </a:r>
            <a:r>
              <a:rPr lang="de-DE" sz="1000" dirty="0" smtClean="0"/>
              <a:t>Papias</a:t>
            </a:r>
            <a:endParaRPr lang="de-DE" sz="1000" dirty="0"/>
          </a:p>
          <a:p>
            <a:r>
              <a:rPr lang="de-DE" sz="1000" dirty="0"/>
              <a:t>Papias bezeichnet als seine wichtigsten Informanten </a:t>
            </a:r>
            <a:r>
              <a:rPr lang="de-DE" sz="1000" dirty="0">
                <a:hlinkClick r:id="rId31" tooltip="Aristion (Märtyrer)"/>
              </a:rPr>
              <a:t>Aristion</a:t>
            </a:r>
            <a:r>
              <a:rPr lang="de-DE" sz="1000" dirty="0"/>
              <a:t> und </a:t>
            </a:r>
            <a:r>
              <a:rPr lang="de-DE" sz="1000" dirty="0">
                <a:hlinkClick r:id="rId32" tooltip="Johannes der Presbyter"/>
              </a:rPr>
              <a:t>Johannes den Presbyter</a:t>
            </a:r>
            <a:r>
              <a:rPr lang="de-DE" sz="1000" dirty="0"/>
              <a:t>, die er beide, ebenso wie die </a:t>
            </a:r>
            <a:r>
              <a:rPr lang="de-DE" sz="1000" dirty="0">
                <a:hlinkClick r:id="rId33" tooltip="Apostel"/>
              </a:rPr>
              <a:t>Apostel</a:t>
            </a:r>
            <a:r>
              <a:rPr lang="de-DE" sz="1000" dirty="0"/>
              <a:t>, als Jünger Jesu bezeichnet:</a:t>
            </a:r>
          </a:p>
          <a:p>
            <a:r>
              <a:rPr lang="de-DE" sz="1000" dirty="0" smtClean="0">
                <a:hlinkClick r:id="rId34" tooltip="Richard Bauckham"/>
              </a:rPr>
              <a:t>Richard </a:t>
            </a:r>
            <a:r>
              <a:rPr lang="de-DE" sz="1000" dirty="0" err="1">
                <a:hlinkClick r:id="rId34" tooltip="Richard Bauckham"/>
              </a:rPr>
              <a:t>Bauckham</a:t>
            </a:r>
            <a:r>
              <a:rPr lang="de-DE" sz="1000" dirty="0"/>
              <a:t>, der in den beiden Namensnennungen eines Johannes zwei verschiedene Personen sieht, liest aus dieser Formulierung, dass die Apostel, deren Aussagen er von Ältesten erfährt, zur Zeit als Papias sein Material sammelt, nicht mehr am Leben sind, dass jedoch die beiden Jünger Aristion und Johannes für Papias als lebende Augenzeugen einen besonderen Wert haben</a:t>
            </a:r>
            <a:r>
              <a:rPr lang="de-DE" sz="1000" dirty="0" smtClean="0"/>
              <a:t>.</a:t>
            </a:r>
            <a:endParaRPr lang="de-DE" sz="1000" dirty="0"/>
          </a:p>
          <a:p>
            <a:r>
              <a:rPr lang="de-DE" sz="1000" dirty="0">
                <a:hlinkClick r:id="rId35" tooltip="Werner de Boor"/>
              </a:rPr>
              <a:t>Werner de Boor</a:t>
            </a:r>
            <a:r>
              <a:rPr lang="de-DE" sz="1000" dirty="0"/>
              <a:t> ist hingegen Vertreter der Auffassung, dass es sich bei beiden Nennungen des Johannes um dieselbe Person handelt: „Beide sind ‚Alte‘ und beide sind ‚Jünger des Herrn‘. </a:t>
            </a:r>
            <a:r>
              <a:rPr lang="de-DE" sz="1000" dirty="0"/>
              <a:t>So wird es sich in beiden Sätzen des Papias um die gleiche Person handeln.“ Ihm zufolge ist Johannes der Presbyter mit dem </a:t>
            </a:r>
            <a:r>
              <a:rPr lang="de-DE" sz="1000" dirty="0">
                <a:hlinkClick r:id="rId21" tooltip="Johannes (Apostel)"/>
              </a:rPr>
              <a:t>Apostel</a:t>
            </a:r>
            <a:r>
              <a:rPr lang="de-DE" sz="1000" dirty="0"/>
              <a:t> und </a:t>
            </a:r>
            <a:r>
              <a:rPr lang="de-DE" sz="1000" dirty="0">
                <a:hlinkClick r:id="rId36" tooltip="Johannes (Evangelist)"/>
              </a:rPr>
              <a:t>Evangelisten Johannes</a:t>
            </a:r>
            <a:r>
              <a:rPr lang="de-DE" sz="1000" dirty="0"/>
              <a:t> identisch</a:t>
            </a:r>
            <a:r>
              <a:rPr lang="de-DE" sz="1000" dirty="0" smtClean="0"/>
              <a:t>.</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56</a:t>
            </a:fld>
            <a:endParaRPr lang="de-DE"/>
          </a:p>
        </p:txBody>
      </p:sp>
      <p:sp>
        <p:nvSpPr>
          <p:cNvPr id="5" name="Datumsplatzhalter 4"/>
          <p:cNvSpPr>
            <a:spLocks noGrp="1"/>
          </p:cNvSpPr>
          <p:nvPr>
            <p:ph type="dt" idx="11"/>
          </p:nvPr>
        </p:nvSpPr>
        <p:spPr/>
        <p:txBody>
          <a:bodyPr/>
          <a:lstStyle/>
          <a:p>
            <a:fld id="{C028741C-736B-4D92-8BE3-EDF9D3430B0C}"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dirty="0" smtClean="0"/>
              <a:t>Papias </a:t>
            </a:r>
            <a:r>
              <a:rPr lang="de-DE" sz="1000" b="1" dirty="0"/>
              <a:t>von </a:t>
            </a:r>
            <a:r>
              <a:rPr lang="de-DE" sz="1000" b="1" dirty="0" err="1"/>
              <a:t>Hierapolis</a:t>
            </a:r>
            <a:r>
              <a:rPr lang="de-DE" sz="1000" dirty="0"/>
              <a:t> </a:t>
            </a:r>
            <a:endParaRPr lang="de-DE" sz="1000" dirty="0" smtClean="0"/>
          </a:p>
          <a:p>
            <a:r>
              <a:rPr lang="de-DE" sz="1000" dirty="0" smtClean="0"/>
              <a:t>Schriften </a:t>
            </a:r>
            <a:r>
              <a:rPr lang="de-DE" sz="1000" dirty="0"/>
              <a:t>von </a:t>
            </a:r>
            <a:r>
              <a:rPr lang="de-DE" sz="1000" dirty="0" smtClean="0"/>
              <a:t>Papias</a:t>
            </a:r>
            <a:endParaRPr lang="de-DE" sz="1000" dirty="0"/>
          </a:p>
          <a:p>
            <a:r>
              <a:rPr lang="de-DE" sz="1000" dirty="0"/>
              <a:t>Papias verfasste fünf Bücher mit der Überschrift </a:t>
            </a:r>
            <a:r>
              <a:rPr lang="de-DE" sz="1000" i="1" dirty="0"/>
              <a:t>Auslegung der Worte des Herrn</a:t>
            </a:r>
            <a:r>
              <a:rPr lang="de-DE" sz="1000" dirty="0"/>
              <a:t> (griech. </a:t>
            </a:r>
            <a:r>
              <a:rPr lang="de-DE" sz="1000" dirty="0" err="1"/>
              <a:t>λογίων</a:t>
            </a:r>
            <a:r>
              <a:rPr lang="de-DE" sz="1000" dirty="0"/>
              <a:t> </a:t>
            </a:r>
            <a:r>
              <a:rPr lang="de-DE" sz="1000" dirty="0" err="1"/>
              <a:t>κυρι</a:t>
            </a:r>
            <a:r>
              <a:rPr lang="de-DE" sz="1000" dirty="0"/>
              <a:t>ακῶν ἐξηγήσεις), die jedoch nur fragmentarisch in Zitaten durch spätere Kirchenväter erhalten </a:t>
            </a:r>
            <a:r>
              <a:rPr lang="de-DE" sz="1000" dirty="0" smtClean="0"/>
              <a:t>sind.</a:t>
            </a:r>
            <a:r>
              <a:rPr lang="de-DE" sz="1000" baseline="0" dirty="0" smtClean="0"/>
              <a:t> </a:t>
            </a:r>
            <a:r>
              <a:rPr lang="de-DE" sz="1000" baseline="0" dirty="0" err="1" smtClean="0"/>
              <a:t>Euseb</a:t>
            </a:r>
            <a:r>
              <a:rPr lang="de-DE" sz="1000" baseline="0" dirty="0" smtClean="0"/>
              <a:t> KG 3.39</a:t>
            </a:r>
            <a:endParaRPr lang="de-DE" sz="1000" dirty="0"/>
          </a:p>
          <a:p>
            <a:r>
              <a:rPr lang="de-DE" sz="1000" dirty="0"/>
              <a:t>Das Werk Papias’ wird auf etwa 95–110 nach Christus </a:t>
            </a:r>
            <a:r>
              <a:rPr lang="de-DE" sz="1000" dirty="0" smtClean="0"/>
              <a:t>datiert.</a:t>
            </a:r>
            <a:endParaRPr lang="de-DE" sz="1000" dirty="0"/>
          </a:p>
          <a:p>
            <a:r>
              <a:rPr lang="de-DE" sz="1000" dirty="0"/>
              <a:t>Spätere Datierungen (um 120–160 n. Chr.) wurden bis ins 20. Jahrhundert angenommen, beruhten aber auf zwei Quelleninterpretationen, die heute als Missverständnis gelten. Eine Interpretation, die Papias’ Tod zeitgleich mit </a:t>
            </a:r>
            <a:r>
              <a:rPr lang="de-DE" sz="1000" dirty="0" err="1">
                <a:hlinkClick r:id="rId3" tooltip="Polykarp"/>
              </a:rPr>
              <a:t>Polykarps</a:t>
            </a:r>
            <a:r>
              <a:rPr lang="de-DE" sz="1000" dirty="0"/>
              <a:t> Tod um das Jahr 164 datierte, beruhte auf einer Stelle im </a:t>
            </a:r>
            <a:r>
              <a:rPr lang="de-DE" sz="1000" dirty="0" err="1">
                <a:hlinkClick r:id="rId4" tooltip="Chronicon Paschale"/>
              </a:rPr>
              <a:t>Chronicon</a:t>
            </a:r>
            <a:r>
              <a:rPr lang="de-DE" sz="1000" dirty="0">
                <a:hlinkClick r:id="rId4" tooltip="Chronicon Paschale"/>
              </a:rPr>
              <a:t> </a:t>
            </a:r>
            <a:r>
              <a:rPr lang="de-DE" sz="1000" dirty="0" err="1">
                <a:hlinkClick r:id="rId4" tooltip="Chronicon Paschale"/>
              </a:rPr>
              <a:t>Paschale</a:t>
            </a:r>
            <a:r>
              <a:rPr lang="de-DE" sz="1000" dirty="0"/>
              <a:t>, dessen Autor allerdings wahrscheinlich Papias mit </a:t>
            </a:r>
            <a:r>
              <a:rPr lang="de-DE" sz="1000" i="1" dirty="0" err="1"/>
              <a:t>Papylas</a:t>
            </a:r>
            <a:r>
              <a:rPr lang="de-DE" sz="1000" dirty="0"/>
              <a:t> verwechselt hatte.</a:t>
            </a:r>
            <a:r>
              <a:rPr lang="de-DE" sz="1000" baseline="30000" dirty="0">
                <a:hlinkClick r:id="rId5"/>
              </a:rPr>
              <a:t>[17]</a:t>
            </a:r>
            <a:r>
              <a:rPr lang="de-DE" sz="1000" dirty="0"/>
              <a:t> Die andere unzuverlässige Interpretation, die Papias mit der Regierungszeit Hadrians (117–138 n. Chr.) in Verbindung brachte, beruhte anscheinend auf einer Verwechslung zwischen Papias und </a:t>
            </a:r>
            <a:r>
              <a:rPr lang="de-DE" sz="1000" dirty="0" err="1">
                <a:hlinkClick r:id="rId6" tooltip="Lucius Statius Quadratus"/>
              </a:rPr>
              <a:t>Quadratus</a:t>
            </a:r>
            <a:r>
              <a:rPr lang="de-DE" sz="1000" dirty="0"/>
              <a:t>.</a:t>
            </a:r>
            <a:r>
              <a:rPr lang="de-DE" sz="1000" baseline="30000" dirty="0">
                <a:hlinkClick r:id="rId7"/>
              </a:rPr>
              <a:t>[18]</a:t>
            </a:r>
            <a:endParaRPr lang="de-DE" sz="1000" dirty="0"/>
          </a:p>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a:t>Seine Bücher sind vor allem aufgrund der Fundamentierung auf die mündliche Überlieferung der Apostel von theologischer Bedeutung. </a:t>
            </a:r>
            <a:r>
              <a:rPr lang="de-DE" sz="1000" dirty="0"/>
              <a:t>Papias ist die erste erhaltene Quelle, die den </a:t>
            </a:r>
            <a:r>
              <a:rPr lang="de-DE" sz="1000" dirty="0">
                <a:hlinkClick r:id="rId8" tooltip="Johannes Markus"/>
              </a:rPr>
              <a:t>Markus</a:t>
            </a:r>
            <a:r>
              <a:rPr lang="de-DE" sz="1000" dirty="0"/>
              <a:t> als Dolmetscher des </a:t>
            </a:r>
            <a:r>
              <a:rPr lang="de-DE" sz="1000" dirty="0">
                <a:hlinkClick r:id="rId9" tooltip="Simon Petrus"/>
              </a:rPr>
              <a:t>Petrus</a:t>
            </a:r>
            <a:r>
              <a:rPr lang="de-DE" sz="1000" dirty="0"/>
              <a:t> und Verfasser des </a:t>
            </a:r>
            <a:r>
              <a:rPr lang="de-DE" sz="1000" dirty="0">
                <a:hlinkClick r:id="rId10" tooltip="Markusevangelium"/>
              </a:rPr>
              <a:t>diesem zugeschriebenen Evangeliums</a:t>
            </a:r>
            <a:r>
              <a:rPr lang="de-DE" sz="1000" dirty="0"/>
              <a:t>, und </a:t>
            </a:r>
            <a:r>
              <a:rPr lang="de-DE" sz="1000" dirty="0">
                <a:hlinkClick r:id="rId11" tooltip="Matthäus (Evangelist)"/>
              </a:rPr>
              <a:t>Matthäus</a:t>
            </a:r>
            <a:r>
              <a:rPr lang="de-DE" sz="1000" dirty="0"/>
              <a:t> als Autor des </a:t>
            </a:r>
            <a:r>
              <a:rPr lang="de-DE" sz="1000" dirty="0">
                <a:hlinkClick r:id="rId12" tooltip="Matthäusevangelium"/>
              </a:rPr>
              <a:t>Matthäusevangelium</a:t>
            </a:r>
            <a:r>
              <a:rPr lang="de-DE" sz="1000" dirty="0"/>
              <a:t> </a:t>
            </a:r>
            <a:r>
              <a:rPr lang="de-DE" sz="1000" dirty="0" smtClean="0"/>
              <a:t>nennt.</a:t>
            </a:r>
            <a:r>
              <a:rPr lang="de-DE" sz="1000" baseline="0" dirty="0" smtClean="0"/>
              <a:t> </a:t>
            </a:r>
            <a:r>
              <a:rPr lang="de-DE" sz="1000" baseline="0" dirty="0" err="1" smtClean="0"/>
              <a:t>Euseb</a:t>
            </a:r>
            <a:r>
              <a:rPr lang="de-DE" sz="1000" baseline="0" dirty="0" smtClean="0"/>
              <a:t> KG 3.39</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57</a:t>
            </a:fld>
            <a:endParaRPr lang="de-DE"/>
          </a:p>
        </p:txBody>
      </p:sp>
      <p:sp>
        <p:nvSpPr>
          <p:cNvPr id="5" name="Datumsplatzhalter 4"/>
          <p:cNvSpPr>
            <a:spLocks noGrp="1"/>
          </p:cNvSpPr>
          <p:nvPr>
            <p:ph type="dt" idx="11"/>
          </p:nvPr>
        </p:nvSpPr>
        <p:spPr/>
        <p:txBody>
          <a:bodyPr/>
          <a:lstStyle/>
          <a:p>
            <a:fld id="{8F8E4312-5F90-4536-98D8-5CAFB438E9AF}"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b="1" dirty="0"/>
              <a:t>Eusebius von Caesarea</a:t>
            </a:r>
            <a:r>
              <a:rPr lang="de-DE" sz="1300" dirty="0"/>
              <a:t> (* 260/64 in </a:t>
            </a:r>
            <a:r>
              <a:rPr lang="de-DE" sz="1300" dirty="0" err="1">
                <a:hlinkClick r:id="rId3" tooltip="Palaestina"/>
              </a:rPr>
              <a:t>Palaestina</a:t>
            </a:r>
            <a:r>
              <a:rPr lang="de-DE" sz="1300" dirty="0"/>
              <a:t>; † 339 oder 340 in </a:t>
            </a:r>
            <a:r>
              <a:rPr lang="de-DE" sz="1300" dirty="0">
                <a:hlinkClick r:id="rId4" tooltip="Caesarea Maritima"/>
              </a:rPr>
              <a:t>Caesarea</a:t>
            </a:r>
            <a:r>
              <a:rPr lang="de-DE" sz="1300" dirty="0"/>
              <a:t>; </a:t>
            </a:r>
            <a:r>
              <a:rPr lang="de-DE" sz="1300" dirty="0">
                <a:hlinkClick r:id="rId5" tooltip="Altgriechische Sprache"/>
              </a:rPr>
              <a:t>altgriechisch</a:t>
            </a:r>
            <a:r>
              <a:rPr lang="de-DE" sz="1300" dirty="0"/>
              <a:t> Εὐσέβ</a:t>
            </a:r>
            <a:r>
              <a:rPr lang="de-DE" sz="1300" dirty="0" err="1"/>
              <a:t>ιος</a:t>
            </a:r>
            <a:r>
              <a:rPr lang="de-DE" sz="1300" dirty="0"/>
              <a:t> ὁ </a:t>
            </a:r>
            <a:r>
              <a:rPr lang="de-DE" sz="1300" dirty="0" err="1"/>
              <a:t>τῆς</a:t>
            </a:r>
            <a:r>
              <a:rPr lang="de-DE" sz="1300" dirty="0"/>
              <a:t> Κα</a:t>
            </a:r>
            <a:r>
              <a:rPr lang="de-DE" sz="1300" dirty="0" err="1"/>
              <a:t>ισ</a:t>
            </a:r>
            <a:r>
              <a:rPr lang="de-DE" sz="1300" dirty="0"/>
              <a:t>αρείας, deutsch ‚Eusebios von Kaisareia‘, </a:t>
            </a:r>
            <a:r>
              <a:rPr lang="de-DE" sz="1300" dirty="0">
                <a:hlinkClick r:id="rId6" tooltip="Latein"/>
              </a:rPr>
              <a:t>lateinisch</a:t>
            </a:r>
            <a:r>
              <a:rPr lang="de-DE" sz="1300" dirty="0"/>
              <a:t> </a:t>
            </a:r>
            <a:r>
              <a:rPr lang="de-DE" sz="1300" i="1" dirty="0"/>
              <a:t>Eusebius Caesariensis</a:t>
            </a:r>
            <a:r>
              <a:rPr lang="de-DE" sz="1300" dirty="0"/>
              <a:t>) war ein </a:t>
            </a:r>
            <a:r>
              <a:rPr lang="de-DE" sz="1300" dirty="0">
                <a:hlinkClick r:id="rId7" tooltip="Spätantike"/>
              </a:rPr>
              <a:t>spätantiker</a:t>
            </a:r>
            <a:r>
              <a:rPr lang="de-DE" sz="1300" dirty="0"/>
              <a:t> christlicher Theologe und Geschichtsschreiber. Seine Werke bilden eine der wichtigsten Quellen für die frühe Kirchengeschichte. Eusebius wird daher als der „Vater der </a:t>
            </a:r>
            <a:r>
              <a:rPr lang="de-DE" sz="1300" dirty="0">
                <a:hlinkClick r:id="rId8" tooltip="Kirchengeschichte (Literatur)"/>
              </a:rPr>
              <a:t>Kirchengeschichte</a:t>
            </a:r>
            <a:r>
              <a:rPr lang="de-DE" sz="1300" dirty="0"/>
              <a:t>“ bezeichnet und zu den </a:t>
            </a:r>
            <a:r>
              <a:rPr lang="de-DE" sz="1300" dirty="0">
                <a:hlinkClick r:id="rId9" tooltip="Kirchenvater"/>
              </a:rPr>
              <a:t>Kirchenvätern</a:t>
            </a:r>
            <a:r>
              <a:rPr lang="de-DE" sz="1300" dirty="0"/>
              <a:t> gezählt.</a:t>
            </a:r>
          </a:p>
          <a:p>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58</a:t>
            </a:fld>
            <a:endParaRPr lang="de-DE"/>
          </a:p>
        </p:txBody>
      </p:sp>
      <p:sp>
        <p:nvSpPr>
          <p:cNvPr id="5" name="Datumsplatzhalter 4"/>
          <p:cNvSpPr>
            <a:spLocks noGrp="1"/>
          </p:cNvSpPr>
          <p:nvPr>
            <p:ph type="dt" idx="11"/>
          </p:nvPr>
        </p:nvSpPr>
        <p:spPr/>
        <p:txBody>
          <a:bodyPr/>
          <a:lstStyle/>
          <a:p>
            <a:fld id="{039BCA0F-749F-41F8-96CF-2910E1E7C82B}"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b="1" dirty="0"/>
              <a:t>Eusebius von Caesarea</a:t>
            </a:r>
            <a:r>
              <a:rPr lang="de-DE" sz="1300" dirty="0"/>
              <a:t> (* 260/64 in </a:t>
            </a:r>
            <a:r>
              <a:rPr lang="de-DE" sz="1300" dirty="0" err="1">
                <a:hlinkClick r:id="rId3" tooltip="Palaestina"/>
              </a:rPr>
              <a:t>Palaestina</a:t>
            </a:r>
            <a:r>
              <a:rPr lang="de-DE" sz="1300" dirty="0"/>
              <a:t>; † 339 oder 340 in </a:t>
            </a:r>
            <a:r>
              <a:rPr lang="de-DE" sz="1300" dirty="0">
                <a:hlinkClick r:id="rId4" tooltip="Caesarea Maritima"/>
              </a:rPr>
              <a:t>Caesarea</a:t>
            </a:r>
            <a:r>
              <a:rPr lang="de-DE" sz="1300" dirty="0"/>
              <a:t>; </a:t>
            </a:r>
            <a:r>
              <a:rPr lang="de-DE" sz="1300" dirty="0">
                <a:hlinkClick r:id="rId5" tooltip="Altgriechische Sprache"/>
              </a:rPr>
              <a:t>altgriechisch</a:t>
            </a:r>
            <a:r>
              <a:rPr lang="de-DE" sz="1300" dirty="0"/>
              <a:t> Εὐσέβ</a:t>
            </a:r>
            <a:r>
              <a:rPr lang="de-DE" sz="1300" dirty="0" err="1"/>
              <a:t>ιος</a:t>
            </a:r>
            <a:r>
              <a:rPr lang="de-DE" sz="1300" dirty="0"/>
              <a:t> ὁ </a:t>
            </a:r>
            <a:r>
              <a:rPr lang="de-DE" sz="1300" dirty="0" err="1"/>
              <a:t>τῆς</a:t>
            </a:r>
            <a:r>
              <a:rPr lang="de-DE" sz="1300" dirty="0"/>
              <a:t> Κα</a:t>
            </a:r>
            <a:r>
              <a:rPr lang="de-DE" sz="1300" dirty="0" err="1"/>
              <a:t>ισ</a:t>
            </a:r>
            <a:r>
              <a:rPr lang="de-DE" sz="1300" dirty="0"/>
              <a:t>αρείας, deutsch ‚Eusebios von Kaisareia‘, </a:t>
            </a:r>
            <a:r>
              <a:rPr lang="de-DE" sz="1300" dirty="0">
                <a:hlinkClick r:id="rId6" tooltip="Latein"/>
              </a:rPr>
              <a:t>lateinisch</a:t>
            </a:r>
            <a:r>
              <a:rPr lang="de-DE" sz="1300" dirty="0"/>
              <a:t> </a:t>
            </a:r>
            <a:r>
              <a:rPr lang="de-DE" sz="1300" i="1" dirty="0"/>
              <a:t>Eusebius Caesariensis</a:t>
            </a:r>
            <a:r>
              <a:rPr lang="de-DE" sz="1300" dirty="0"/>
              <a:t>) war ein </a:t>
            </a:r>
            <a:r>
              <a:rPr lang="de-DE" sz="1300" dirty="0">
                <a:hlinkClick r:id="rId7" tooltip="Spätantike"/>
              </a:rPr>
              <a:t>spätantiker</a:t>
            </a:r>
            <a:r>
              <a:rPr lang="de-DE" sz="1300" dirty="0"/>
              <a:t> christlicher Theologe und Geschichtsschreiber. Seine Werke bilden eine der wichtigsten Quellen für die frühe Kirchengeschichte. </a:t>
            </a:r>
            <a:r>
              <a:rPr lang="de-DE" sz="1300" dirty="0"/>
              <a:t>Eusebius wird daher als der „Vater der </a:t>
            </a:r>
            <a:r>
              <a:rPr lang="de-DE" sz="1300" dirty="0">
                <a:hlinkClick r:id="rId8" tooltip="Kirchengeschichte (Literatur)"/>
              </a:rPr>
              <a:t>Kirchengeschichte</a:t>
            </a:r>
            <a:r>
              <a:rPr lang="de-DE" sz="1300" dirty="0"/>
              <a:t>“ bezeichnet und zu den </a:t>
            </a:r>
            <a:r>
              <a:rPr lang="de-DE" sz="1300" dirty="0">
                <a:hlinkClick r:id="rId9" tooltip="Kirchenvater"/>
              </a:rPr>
              <a:t>Kirchenvätern</a:t>
            </a:r>
            <a:r>
              <a:rPr lang="de-DE" sz="1300" dirty="0"/>
              <a:t> gezählt</a:t>
            </a:r>
            <a:r>
              <a:rPr lang="de-DE" sz="1300" dirty="0" smtClean="0"/>
              <a:t>.</a:t>
            </a:r>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59</a:t>
            </a:fld>
            <a:endParaRPr lang="de-DE"/>
          </a:p>
        </p:txBody>
      </p:sp>
      <p:sp>
        <p:nvSpPr>
          <p:cNvPr id="5" name="Datumsplatzhalter 4"/>
          <p:cNvSpPr>
            <a:spLocks noGrp="1"/>
          </p:cNvSpPr>
          <p:nvPr>
            <p:ph type="dt" idx="11"/>
          </p:nvPr>
        </p:nvSpPr>
        <p:spPr/>
        <p:txBody>
          <a:bodyPr/>
          <a:lstStyle/>
          <a:p>
            <a:fld id="{8DFD02A5-0590-4939-815A-1BF77C7A1857}"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Ereignisse in Jerusalem, die Tatsache, dass Zacharias nach seinem</a:t>
            </a:r>
            <a:r>
              <a:rPr lang="de-DE" baseline="0" dirty="0" smtClean="0"/>
              <a:t> Dienst im Heiligtum stumm war, haben sich in die Heimatstadt des Zacharias herumgesprochen. Zacharias war ein Priester aus der Dienstklasse </a:t>
            </a:r>
            <a:r>
              <a:rPr lang="de-DE" baseline="0" dirty="0" err="1" smtClean="0"/>
              <a:t>Abija</a:t>
            </a:r>
            <a:r>
              <a:rPr lang="de-DE" baseline="0" dirty="0" smtClean="0"/>
              <a:t> (Das achte Los nach 1.Chr. 24,10), war aber nur ein normaler Priester, stammte also aus keiner der </a:t>
            </a:r>
            <a:r>
              <a:rPr lang="de-DE" baseline="0" dirty="0" err="1" smtClean="0"/>
              <a:t>hohenpriesterlichen</a:t>
            </a:r>
            <a:r>
              <a:rPr lang="de-DE" baseline="0" dirty="0" smtClean="0"/>
              <a:t> Familien. Dies wird dazu geführt haben, dass man die Vorgänge in der Hauptstadt bald vergessen hat, nicht aber auf den Bergen und in der Heimatstadt des Zacharias. Die Geburt Johannes des Täufers wurde also deutlich von der Öffentlichkeit wahrgenommen. Im Gegensatz dazu erschienen die Engel Maria und auch Joseph im privaten Bereich. Niemand wusste zunächst davon. Allerdings scheint Maria mit Elisabeth darüber geredet zu haben, nicht aber mit Joseph, denn der wollte sie ja heimlich verlassen, als er die Schwangerschaft bemerkte.</a:t>
            </a:r>
          </a:p>
          <a:p>
            <a:r>
              <a:rPr lang="de-DE" baseline="0" dirty="0" smtClean="0"/>
              <a:t>Die voneinander unabhängigen Begegnungen mit einem Engel: Zacharias – Maria – Joseph werden die Familien in ihrer Beurteilung sehr gewiss gemacht haben.</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6</a:t>
            </a:fld>
            <a:endParaRPr lang="de-DE"/>
          </a:p>
        </p:txBody>
      </p:sp>
      <p:sp>
        <p:nvSpPr>
          <p:cNvPr id="5" name="Datumsplatzhalter 4"/>
          <p:cNvSpPr>
            <a:spLocks noGrp="1"/>
          </p:cNvSpPr>
          <p:nvPr>
            <p:ph type="dt" idx="11"/>
          </p:nvPr>
        </p:nvSpPr>
        <p:spPr/>
        <p:txBody>
          <a:bodyPr/>
          <a:lstStyle/>
          <a:p>
            <a:fld id="{0269BA87-CF82-439B-9B61-7F2C07D0A2D1}"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29573056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b="1" dirty="0"/>
              <a:t>Eusebius von Caesarea</a:t>
            </a:r>
            <a:r>
              <a:rPr lang="de-DE" sz="1300" dirty="0"/>
              <a:t> (* 260/64 in </a:t>
            </a:r>
            <a:r>
              <a:rPr lang="de-DE" sz="1300" dirty="0" err="1">
                <a:hlinkClick r:id="rId3" tooltip="Palaestina"/>
              </a:rPr>
              <a:t>Palaestina</a:t>
            </a:r>
            <a:r>
              <a:rPr lang="de-DE" sz="1300" dirty="0"/>
              <a:t>; † 339 oder 340 in </a:t>
            </a:r>
            <a:r>
              <a:rPr lang="de-DE" sz="1300" dirty="0">
                <a:hlinkClick r:id="rId4" tooltip="Caesarea Maritima"/>
              </a:rPr>
              <a:t>Caesarea</a:t>
            </a:r>
            <a:r>
              <a:rPr lang="de-DE" sz="1300" dirty="0"/>
              <a:t>; </a:t>
            </a:r>
            <a:r>
              <a:rPr lang="de-DE" sz="1300" dirty="0">
                <a:hlinkClick r:id="rId5" tooltip="Altgriechische Sprache"/>
              </a:rPr>
              <a:t>altgriechisch</a:t>
            </a:r>
            <a:r>
              <a:rPr lang="de-DE" sz="1300" dirty="0"/>
              <a:t> Εὐσέβ</a:t>
            </a:r>
            <a:r>
              <a:rPr lang="de-DE" sz="1300" dirty="0" err="1"/>
              <a:t>ιος</a:t>
            </a:r>
            <a:r>
              <a:rPr lang="de-DE" sz="1300" dirty="0"/>
              <a:t> ὁ </a:t>
            </a:r>
            <a:r>
              <a:rPr lang="de-DE" sz="1300" dirty="0" err="1"/>
              <a:t>τῆς</a:t>
            </a:r>
            <a:r>
              <a:rPr lang="de-DE" sz="1300" dirty="0"/>
              <a:t> Κα</a:t>
            </a:r>
            <a:r>
              <a:rPr lang="de-DE" sz="1300" dirty="0" err="1"/>
              <a:t>ισ</a:t>
            </a:r>
            <a:r>
              <a:rPr lang="de-DE" sz="1300" dirty="0"/>
              <a:t>αρείας, deutsch ‚Eusebios von Kaisareia‘, </a:t>
            </a:r>
            <a:r>
              <a:rPr lang="de-DE" sz="1300" dirty="0">
                <a:hlinkClick r:id="rId6" tooltip="Latein"/>
              </a:rPr>
              <a:t>lateinisch</a:t>
            </a:r>
            <a:r>
              <a:rPr lang="de-DE" sz="1300" dirty="0"/>
              <a:t> </a:t>
            </a:r>
            <a:r>
              <a:rPr lang="de-DE" sz="1300" i="1" dirty="0"/>
              <a:t>Eusebius Caesariensis</a:t>
            </a:r>
            <a:r>
              <a:rPr lang="de-DE" sz="1300" dirty="0"/>
              <a:t>) war ein </a:t>
            </a:r>
            <a:r>
              <a:rPr lang="de-DE" sz="1300" dirty="0">
                <a:hlinkClick r:id="rId7" tooltip="Spätantike"/>
              </a:rPr>
              <a:t>spätantiker</a:t>
            </a:r>
            <a:r>
              <a:rPr lang="de-DE" sz="1300" dirty="0"/>
              <a:t> christlicher Theologe und Geschichtsschreiber. Seine Werke bilden eine der wichtigsten Quellen für die frühe Kirchengeschichte. </a:t>
            </a:r>
            <a:r>
              <a:rPr lang="de-DE" sz="1300" dirty="0"/>
              <a:t>Eusebius wird daher als der „Vater der </a:t>
            </a:r>
            <a:r>
              <a:rPr lang="de-DE" sz="1300" dirty="0">
                <a:hlinkClick r:id="rId8" tooltip="Kirchengeschichte (Literatur)"/>
              </a:rPr>
              <a:t>Kirchengeschichte</a:t>
            </a:r>
            <a:r>
              <a:rPr lang="de-DE" sz="1300" dirty="0"/>
              <a:t>“ bezeichnet und zu den </a:t>
            </a:r>
            <a:r>
              <a:rPr lang="de-DE" sz="1300" dirty="0">
                <a:hlinkClick r:id="rId9" tooltip="Kirchenvater"/>
              </a:rPr>
              <a:t>Kirchenvätern</a:t>
            </a:r>
            <a:r>
              <a:rPr lang="de-DE" sz="1300" dirty="0"/>
              <a:t> gezählt</a:t>
            </a:r>
            <a:r>
              <a:rPr lang="de-DE" sz="1300" dirty="0" smtClean="0"/>
              <a:t>.</a:t>
            </a:r>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60</a:t>
            </a:fld>
            <a:endParaRPr lang="de-DE"/>
          </a:p>
        </p:txBody>
      </p:sp>
      <p:sp>
        <p:nvSpPr>
          <p:cNvPr id="5" name="Datumsplatzhalter 4"/>
          <p:cNvSpPr>
            <a:spLocks noGrp="1"/>
          </p:cNvSpPr>
          <p:nvPr>
            <p:ph type="dt" idx="11"/>
          </p:nvPr>
        </p:nvSpPr>
        <p:spPr/>
        <p:txBody>
          <a:bodyPr/>
          <a:lstStyle/>
          <a:p>
            <a:fld id="{758C4B5B-7649-4D99-AC6F-73DD30A7FAF2}"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300" b="1" dirty="0"/>
              <a:t>Eusebius von Caesarea</a:t>
            </a:r>
            <a:r>
              <a:rPr lang="de-DE" sz="1300" dirty="0"/>
              <a:t> (* 260/64 in </a:t>
            </a:r>
            <a:r>
              <a:rPr lang="de-DE" sz="1300" dirty="0" err="1">
                <a:hlinkClick r:id="rId3" tooltip="Palaestina"/>
              </a:rPr>
              <a:t>Palaestina</a:t>
            </a:r>
            <a:r>
              <a:rPr lang="de-DE" sz="1300" dirty="0"/>
              <a:t>; † 339 oder 340 in </a:t>
            </a:r>
            <a:r>
              <a:rPr lang="de-DE" sz="1300" dirty="0">
                <a:hlinkClick r:id="rId4" tooltip="Caesarea Maritima"/>
              </a:rPr>
              <a:t>Caesarea</a:t>
            </a:r>
            <a:r>
              <a:rPr lang="de-DE" sz="1300" dirty="0"/>
              <a:t>; </a:t>
            </a:r>
            <a:r>
              <a:rPr lang="de-DE" sz="1300" dirty="0">
                <a:hlinkClick r:id="rId5" tooltip="Altgriechische Sprache"/>
              </a:rPr>
              <a:t>altgriechisch</a:t>
            </a:r>
            <a:r>
              <a:rPr lang="de-DE" sz="1300" dirty="0"/>
              <a:t> Εὐσέβ</a:t>
            </a:r>
            <a:r>
              <a:rPr lang="de-DE" sz="1300" dirty="0" err="1"/>
              <a:t>ιος</a:t>
            </a:r>
            <a:r>
              <a:rPr lang="de-DE" sz="1300" dirty="0"/>
              <a:t> ὁ </a:t>
            </a:r>
            <a:r>
              <a:rPr lang="de-DE" sz="1300" dirty="0" err="1"/>
              <a:t>τῆς</a:t>
            </a:r>
            <a:r>
              <a:rPr lang="de-DE" sz="1300" dirty="0"/>
              <a:t> Κα</a:t>
            </a:r>
            <a:r>
              <a:rPr lang="de-DE" sz="1300" dirty="0" err="1"/>
              <a:t>ισ</a:t>
            </a:r>
            <a:r>
              <a:rPr lang="de-DE" sz="1300" dirty="0"/>
              <a:t>αρείας, deutsch ‚Eusebios von Kaisareia‘, </a:t>
            </a:r>
            <a:r>
              <a:rPr lang="de-DE" sz="1300" dirty="0">
                <a:hlinkClick r:id="rId6" tooltip="Latein"/>
              </a:rPr>
              <a:t>lateinisch</a:t>
            </a:r>
            <a:r>
              <a:rPr lang="de-DE" sz="1300" dirty="0"/>
              <a:t> </a:t>
            </a:r>
            <a:r>
              <a:rPr lang="de-DE" sz="1300" i="1" dirty="0"/>
              <a:t>Eusebius Caesariensis</a:t>
            </a:r>
            <a:r>
              <a:rPr lang="de-DE" sz="1300" dirty="0"/>
              <a:t>) war ein </a:t>
            </a:r>
            <a:r>
              <a:rPr lang="de-DE" sz="1300" dirty="0">
                <a:hlinkClick r:id="rId7" tooltip="Spätantike"/>
              </a:rPr>
              <a:t>spätantiker</a:t>
            </a:r>
            <a:r>
              <a:rPr lang="de-DE" sz="1300" dirty="0"/>
              <a:t> christlicher Theologe und Geschichtsschreiber. Seine Werke bilden eine der wichtigsten Quellen für die frühe Kirchengeschichte. </a:t>
            </a:r>
            <a:r>
              <a:rPr lang="de-DE" sz="1300" dirty="0"/>
              <a:t>Eusebius wird daher als der „Vater der </a:t>
            </a:r>
            <a:r>
              <a:rPr lang="de-DE" sz="1300" dirty="0">
                <a:hlinkClick r:id="rId8" tooltip="Kirchengeschichte (Literatur)"/>
              </a:rPr>
              <a:t>Kirchengeschichte</a:t>
            </a:r>
            <a:r>
              <a:rPr lang="de-DE" sz="1300" dirty="0"/>
              <a:t>“ bezeichnet und zu den </a:t>
            </a:r>
            <a:r>
              <a:rPr lang="de-DE" sz="1300" dirty="0">
                <a:hlinkClick r:id="rId9" tooltip="Kirchenvater"/>
              </a:rPr>
              <a:t>Kirchenvätern</a:t>
            </a:r>
            <a:r>
              <a:rPr lang="de-DE" sz="1300" dirty="0"/>
              <a:t> gezählt</a:t>
            </a:r>
            <a:r>
              <a:rPr lang="de-DE" sz="1300" dirty="0" smtClean="0"/>
              <a:t>.</a:t>
            </a:r>
            <a:endParaRPr lang="de-DE" sz="1300" dirty="0"/>
          </a:p>
        </p:txBody>
      </p:sp>
      <p:sp>
        <p:nvSpPr>
          <p:cNvPr id="4" name="Foliennummernplatzhalter 3"/>
          <p:cNvSpPr>
            <a:spLocks noGrp="1"/>
          </p:cNvSpPr>
          <p:nvPr>
            <p:ph type="sldNum" sz="quarter" idx="10"/>
          </p:nvPr>
        </p:nvSpPr>
        <p:spPr/>
        <p:txBody>
          <a:bodyPr/>
          <a:lstStyle/>
          <a:p>
            <a:fld id="{4013E2C3-EF0D-4CA9-9AFE-6F8B9DEB6248}" type="slidenum">
              <a:rPr lang="de-DE" smtClean="0"/>
              <a:t>61</a:t>
            </a:fld>
            <a:endParaRPr lang="de-DE"/>
          </a:p>
        </p:txBody>
      </p:sp>
      <p:sp>
        <p:nvSpPr>
          <p:cNvPr id="5" name="Datumsplatzhalter 4"/>
          <p:cNvSpPr>
            <a:spLocks noGrp="1"/>
          </p:cNvSpPr>
          <p:nvPr>
            <p:ph type="dt" idx="11"/>
          </p:nvPr>
        </p:nvSpPr>
        <p:spPr/>
        <p:txBody>
          <a:bodyPr/>
          <a:lstStyle/>
          <a:p>
            <a:fld id="{9AC748C3-D9C0-470F-9329-EC062D652A22}"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dirty="0"/>
              <a:t>Eusebius von Caesarea</a:t>
            </a:r>
            <a:r>
              <a:rPr lang="de-DE" sz="1000" dirty="0"/>
              <a:t> </a:t>
            </a:r>
            <a:endParaRPr lang="de-DE" sz="1000" dirty="0" smtClean="0"/>
          </a:p>
          <a:p>
            <a:r>
              <a:rPr lang="de-DE" sz="1000" dirty="0" smtClean="0"/>
              <a:t>Die </a:t>
            </a:r>
            <a:r>
              <a:rPr lang="de-DE" sz="1000" dirty="0"/>
              <a:t>Abfassungszeit der </a:t>
            </a:r>
            <a:r>
              <a:rPr lang="de-DE" sz="1000" i="1" dirty="0"/>
              <a:t>Chronik</a:t>
            </a:r>
            <a:r>
              <a:rPr lang="de-DE" sz="1000" dirty="0"/>
              <a:t> wie der </a:t>
            </a:r>
            <a:r>
              <a:rPr lang="de-DE" sz="1000" i="1" dirty="0"/>
              <a:t>Kirchengeschichte</a:t>
            </a:r>
            <a:r>
              <a:rPr lang="de-DE" sz="1000" dirty="0"/>
              <a:t> ist in der Forschung umstritten, doch ist sicher, dass von beiden Werken zunächst eine Fassung angefertigt wurde, die Eusebius später überarbeitete und bis zu ihrer Endfassung fertigstellte.</a:t>
            </a:r>
            <a:r>
              <a:rPr lang="de-DE" sz="1000" baseline="30000" dirty="0">
                <a:hlinkClick r:id="rId3"/>
              </a:rPr>
              <a:t>[3]</a:t>
            </a:r>
            <a:r>
              <a:rPr lang="de-DE" sz="1000" dirty="0"/>
              <a:t> Beide Werke begründeten auch den Ruhm des Eusebius bei späteren Autoren. </a:t>
            </a:r>
            <a:r>
              <a:rPr lang="de-DE" sz="1000" dirty="0"/>
              <a:t>Seine Konstantinbiographie verfasste er erst gegen Ende seines Lebens; sie scheint nicht mehr redigiert worden zu sein.</a:t>
            </a:r>
          </a:p>
          <a:p>
            <a:r>
              <a:rPr lang="de-DE" sz="1000" b="1" dirty="0" smtClean="0"/>
              <a:t>Chronik</a:t>
            </a:r>
          </a:p>
          <a:p>
            <a:r>
              <a:rPr lang="de-DE" sz="1000" dirty="0" smtClean="0"/>
              <a:t>Jahrhundertelang </a:t>
            </a:r>
            <a:r>
              <a:rPr lang="de-DE" sz="1000" dirty="0"/>
              <a:t>wurde als </a:t>
            </a:r>
            <a:r>
              <a:rPr lang="de-DE" sz="1000" dirty="0">
                <a:hlinkClick r:id="rId4" tooltip="Quelle (Geschichtswissenschaft)"/>
              </a:rPr>
              <a:t>Quelle</a:t>
            </a:r>
            <a:r>
              <a:rPr lang="de-DE" sz="1000" dirty="0"/>
              <a:t> aller synchronistischen Geschichtskenntnisse seine </a:t>
            </a:r>
            <a:r>
              <a:rPr lang="de-DE" sz="1000" i="1" dirty="0"/>
              <a:t>Chronik</a:t>
            </a:r>
            <a:r>
              <a:rPr lang="de-DE" sz="1000" dirty="0"/>
              <a:t> geschätzt, doch sind heute keine Originale erhalten. </a:t>
            </a:r>
            <a:r>
              <a:rPr lang="de-DE" sz="1000" dirty="0"/>
              <a:t>Der erste Teil der Chronik enthielt eine bis in das Jahr 325 n. Chr. reichende Sammlung von </a:t>
            </a:r>
            <a:r>
              <a:rPr lang="de-DE" sz="1000" dirty="0" err="1">
                <a:hlinkClick r:id="rId5" tooltip="Chronologie"/>
              </a:rPr>
              <a:t>Chronologien</a:t>
            </a:r>
            <a:r>
              <a:rPr lang="de-DE" sz="1000" dirty="0"/>
              <a:t> verschiedener Völker, die in kritischer Form die Basis für den zweiten Teil bildeten. Buch 1 ist fast vollständig in der </a:t>
            </a:r>
            <a:r>
              <a:rPr lang="de-DE" sz="1000" dirty="0">
                <a:hlinkClick r:id="rId6" tooltip="Armenische Sprache"/>
              </a:rPr>
              <a:t>armenischen</a:t>
            </a:r>
            <a:r>
              <a:rPr lang="de-DE" sz="1000" dirty="0"/>
              <a:t> Version aus dem sechsten Jahrhundert n. Chr. erhalten geblieben. </a:t>
            </a:r>
            <a:r>
              <a:rPr lang="de-DE" sz="1000" dirty="0">
                <a:hlinkClick r:id="rId7" tooltip="Josef Karst"/>
              </a:rPr>
              <a:t>Josef Karst</a:t>
            </a:r>
            <a:r>
              <a:rPr lang="de-DE" sz="1000" dirty="0"/>
              <a:t> hat auf dieser Grundlage eine zuverlässige deutsche Übersetzung angefertigt. In der Forschung wird diskutiert, wie genau die armenische Version das griechische Original wiedergibt, doch wird sie als recht zuverlässige Fassung angesehen. Der zweite Teil der Chronik (die </a:t>
            </a:r>
            <a:r>
              <a:rPr lang="de-DE" sz="1000" i="1" dirty="0" err="1"/>
              <a:t>Canones</a:t>
            </a:r>
            <a:r>
              <a:rPr lang="de-DE" sz="1000" dirty="0"/>
              <a:t>) bietet in Tabellenform einen historischen Überblick von der „Schöpfung“ bis 325, einschließlich einer Chronologie von Herrschaftsjahren und Olympiaden. </a:t>
            </a:r>
            <a:r>
              <a:rPr lang="de-DE" sz="1000" dirty="0">
                <a:hlinkClick r:id="rId8" tooltip="Hieronymus (Kirchenvater)"/>
              </a:rPr>
              <a:t>Hieronymus</a:t>
            </a:r>
            <a:r>
              <a:rPr lang="de-DE" sz="1000" dirty="0"/>
              <a:t> übersetzte später nur Buch 2 in die </a:t>
            </a:r>
            <a:r>
              <a:rPr lang="de-DE" sz="1000" dirty="0">
                <a:hlinkClick r:id="rId9" tooltip="Latein"/>
              </a:rPr>
              <a:t>lateinische Sprache</a:t>
            </a:r>
            <a:r>
              <a:rPr lang="de-DE" sz="1000" dirty="0"/>
              <a:t>, wobei er in seiner Übersetzung auf die in armenischer Sprache vorliegende quellenkritische Einleitung des Eusebius verzichtete. </a:t>
            </a:r>
            <a:r>
              <a:rPr lang="de-DE" sz="1000" dirty="0"/>
              <a:t>Von Bedeutung ist, dass Eusebius, der zahlreiche Quellen heranzog, Zugriff auch auf teils heute nicht mehr erhaltene Werke hatte</a:t>
            </a:r>
            <a:r>
              <a:rPr lang="de-DE" sz="1000" dirty="0" smtClean="0"/>
              <a:t>.</a:t>
            </a:r>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62</a:t>
            </a:fld>
            <a:endParaRPr lang="de-DE"/>
          </a:p>
        </p:txBody>
      </p:sp>
      <p:sp>
        <p:nvSpPr>
          <p:cNvPr id="5" name="Datumsplatzhalter 4"/>
          <p:cNvSpPr>
            <a:spLocks noGrp="1"/>
          </p:cNvSpPr>
          <p:nvPr>
            <p:ph type="dt" idx="11"/>
          </p:nvPr>
        </p:nvSpPr>
        <p:spPr/>
        <p:txBody>
          <a:bodyPr/>
          <a:lstStyle/>
          <a:p>
            <a:fld id="{A632D034-2451-47ED-A895-BA45CC418D4A}"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000" b="1" dirty="0"/>
              <a:t>Eusebius von Caesarea</a:t>
            </a:r>
            <a:r>
              <a:rPr lang="de-DE" sz="1000" dirty="0"/>
              <a:t> </a:t>
            </a:r>
            <a:endParaRPr lang="de-DE" sz="1000" dirty="0" smtClean="0"/>
          </a:p>
          <a:p>
            <a:r>
              <a:rPr lang="de-DE" sz="1000" dirty="0" smtClean="0"/>
              <a:t>Die </a:t>
            </a:r>
            <a:r>
              <a:rPr lang="de-DE" sz="1000" dirty="0"/>
              <a:t>Abfassungszeit der </a:t>
            </a:r>
            <a:r>
              <a:rPr lang="de-DE" sz="1000" i="1" dirty="0"/>
              <a:t>Chronik</a:t>
            </a:r>
            <a:r>
              <a:rPr lang="de-DE" sz="1000" dirty="0"/>
              <a:t> wie der </a:t>
            </a:r>
            <a:r>
              <a:rPr lang="de-DE" sz="1000" i="1" dirty="0"/>
              <a:t>Kirchengeschichte</a:t>
            </a:r>
            <a:r>
              <a:rPr lang="de-DE" sz="1000" dirty="0"/>
              <a:t> ist in der Forschung umstritten, doch ist sicher, dass von beiden Werken zunächst eine Fassung angefertigt wurde, die Eusebius später überarbeitete und bis zu ihrer Endfassung fertigstellte.</a:t>
            </a:r>
            <a:r>
              <a:rPr lang="de-DE" sz="1000" baseline="30000" dirty="0">
                <a:hlinkClick r:id="rId3"/>
              </a:rPr>
              <a:t>[3]</a:t>
            </a:r>
            <a:r>
              <a:rPr lang="de-DE" sz="1000" dirty="0"/>
              <a:t> Beide Werke begründeten auch den Ruhm des Eusebius bei späteren Autoren. </a:t>
            </a:r>
            <a:r>
              <a:rPr lang="de-DE" sz="1000" dirty="0"/>
              <a:t>Seine Konstantinbiographie verfasste er erst gegen Ende seines Lebens; sie scheint nicht mehr redigiert worden zu sein.</a:t>
            </a:r>
          </a:p>
          <a:p>
            <a:r>
              <a:rPr lang="de-DE" sz="1000" b="1" dirty="0" smtClean="0"/>
              <a:t>Chronik</a:t>
            </a:r>
          </a:p>
          <a:p>
            <a:r>
              <a:rPr lang="de-DE" sz="1000" dirty="0" smtClean="0"/>
              <a:t>Jahrhundertelang </a:t>
            </a:r>
            <a:r>
              <a:rPr lang="de-DE" sz="1000" dirty="0"/>
              <a:t>wurde als </a:t>
            </a:r>
            <a:r>
              <a:rPr lang="de-DE" sz="1000" dirty="0">
                <a:hlinkClick r:id="rId4" tooltip="Quelle (Geschichtswissenschaft)"/>
              </a:rPr>
              <a:t>Quelle</a:t>
            </a:r>
            <a:r>
              <a:rPr lang="de-DE" sz="1000" dirty="0"/>
              <a:t> aller synchronistischen Geschichtskenntnisse seine </a:t>
            </a:r>
            <a:r>
              <a:rPr lang="de-DE" sz="1000" i="1" dirty="0"/>
              <a:t>Chronik</a:t>
            </a:r>
            <a:r>
              <a:rPr lang="de-DE" sz="1000" dirty="0"/>
              <a:t> geschätzt, doch sind heute keine Originale erhalten. </a:t>
            </a:r>
            <a:r>
              <a:rPr lang="de-DE" sz="1000" dirty="0"/>
              <a:t>Der erste Teil der Chronik enthielt eine bis in das Jahr 325 n. Chr. reichende Sammlung von </a:t>
            </a:r>
            <a:r>
              <a:rPr lang="de-DE" sz="1000" dirty="0" err="1">
                <a:hlinkClick r:id="rId5" tooltip="Chronologie"/>
              </a:rPr>
              <a:t>Chronologien</a:t>
            </a:r>
            <a:r>
              <a:rPr lang="de-DE" sz="1000" dirty="0"/>
              <a:t> verschiedener Völker, die in kritischer Form die Basis für den zweiten Teil bildeten. Buch 1 ist fast vollständig in der </a:t>
            </a:r>
            <a:r>
              <a:rPr lang="de-DE" sz="1000" dirty="0">
                <a:hlinkClick r:id="rId6" tooltip="Armenische Sprache"/>
              </a:rPr>
              <a:t>armenischen</a:t>
            </a:r>
            <a:r>
              <a:rPr lang="de-DE" sz="1000" dirty="0"/>
              <a:t> Version aus dem sechsten Jahrhundert n. Chr. erhalten geblieben. </a:t>
            </a:r>
            <a:r>
              <a:rPr lang="de-DE" sz="1000" dirty="0">
                <a:hlinkClick r:id="rId7" tooltip="Josef Karst"/>
              </a:rPr>
              <a:t>Josef Karst</a:t>
            </a:r>
            <a:r>
              <a:rPr lang="de-DE" sz="1000" dirty="0"/>
              <a:t> hat auf dieser Grundlage eine zuverlässige deutsche Übersetzung angefertigt. In der Forschung wird diskutiert, wie genau die armenische Version das griechische Original wiedergibt, doch wird sie als recht zuverlässige Fassung angesehen. Der zweite Teil der Chronik (die </a:t>
            </a:r>
            <a:r>
              <a:rPr lang="de-DE" sz="1000" i="1" dirty="0" err="1"/>
              <a:t>Canones</a:t>
            </a:r>
            <a:r>
              <a:rPr lang="de-DE" sz="1000" dirty="0"/>
              <a:t>) bietet in Tabellenform einen historischen Überblick von der „Schöpfung“ bis 325, einschließlich einer Chronologie von Herrschaftsjahren und Olympiaden. </a:t>
            </a:r>
            <a:r>
              <a:rPr lang="de-DE" sz="1000" dirty="0">
                <a:hlinkClick r:id="rId8" tooltip="Hieronymus (Kirchenvater)"/>
              </a:rPr>
              <a:t>Hieronymus</a:t>
            </a:r>
            <a:r>
              <a:rPr lang="de-DE" sz="1000" dirty="0"/>
              <a:t> übersetzte später nur Buch 2 in die </a:t>
            </a:r>
            <a:r>
              <a:rPr lang="de-DE" sz="1000" dirty="0">
                <a:hlinkClick r:id="rId9" tooltip="Latein"/>
              </a:rPr>
              <a:t>lateinische Sprache</a:t>
            </a:r>
            <a:r>
              <a:rPr lang="de-DE" sz="1000" dirty="0"/>
              <a:t>, wobei er in seiner Übersetzung auf die in armenischer Sprache vorliegende quellenkritische Einleitung des Eusebius verzichtete. Von Bedeutung ist, dass Eusebius, der zahlreiche Quellen heranzog, Zugriff auch auf teils heute nicht mehr erhaltene Werke hatte.</a:t>
            </a:r>
          </a:p>
          <a:p>
            <a:r>
              <a:rPr lang="de-DE" sz="1000" b="1" dirty="0" smtClean="0"/>
              <a:t>Vita Constantini</a:t>
            </a:r>
            <a:endParaRPr lang="de-DE" sz="1000" dirty="0" smtClean="0"/>
          </a:p>
          <a:p>
            <a:r>
              <a:rPr lang="de-DE" sz="1000" dirty="0" smtClean="0"/>
              <a:t>Nach </a:t>
            </a:r>
            <a:r>
              <a:rPr lang="de-DE" sz="1000" dirty="0"/>
              <a:t>dem Tode Konstantins widmete ihm Eusebius sein vier Bücher umfassendes Werk </a:t>
            </a:r>
            <a:r>
              <a:rPr lang="de-DE" sz="1000" i="1" dirty="0"/>
              <a:t>Das Leben Konstantins</a:t>
            </a:r>
            <a:r>
              <a:rPr lang="de-DE" sz="1000" dirty="0"/>
              <a:t> </a:t>
            </a:r>
            <a:r>
              <a:rPr lang="de-DE" sz="1000" i="1" dirty="0"/>
              <a:t>(Vita Constantini)</a:t>
            </a:r>
            <a:r>
              <a:rPr lang="de-DE" sz="1000" dirty="0"/>
              <a:t>. </a:t>
            </a:r>
            <a:r>
              <a:rPr lang="de-DE" sz="1000" dirty="0"/>
              <a:t>Es ist eine offen parteiliche Lobschrift auf den verstorbenen Kaiser, die den künftigen Herrschern angesichts der bevorstehenden innerkirchlichen Konflikte als Vorbild und Mahnung dienen sollte. Die einst angezweifelte Echtheit der eingefügten Dokumente wird heute im Wesentlichen anerkannt, so dass das Werk trotz seines tendenziösen Charakters wichtige Informationen vermittelt.</a:t>
            </a:r>
          </a:p>
          <a:p>
            <a:endParaRPr lang="de-DE" sz="1000" dirty="0"/>
          </a:p>
        </p:txBody>
      </p:sp>
      <p:sp>
        <p:nvSpPr>
          <p:cNvPr id="4" name="Foliennummernplatzhalter 3"/>
          <p:cNvSpPr>
            <a:spLocks noGrp="1"/>
          </p:cNvSpPr>
          <p:nvPr>
            <p:ph type="sldNum" sz="quarter" idx="10"/>
          </p:nvPr>
        </p:nvSpPr>
        <p:spPr/>
        <p:txBody>
          <a:bodyPr/>
          <a:lstStyle/>
          <a:p>
            <a:fld id="{4013E2C3-EF0D-4CA9-9AFE-6F8B9DEB6248}" type="slidenum">
              <a:rPr lang="de-DE" smtClean="0"/>
              <a:t>63</a:t>
            </a:fld>
            <a:endParaRPr lang="de-DE"/>
          </a:p>
        </p:txBody>
      </p:sp>
      <p:sp>
        <p:nvSpPr>
          <p:cNvPr id="5" name="Datumsplatzhalter 4"/>
          <p:cNvSpPr>
            <a:spLocks noGrp="1"/>
          </p:cNvSpPr>
          <p:nvPr>
            <p:ph type="dt" idx="11"/>
          </p:nvPr>
        </p:nvSpPr>
        <p:spPr/>
        <p:txBody>
          <a:bodyPr/>
          <a:lstStyle/>
          <a:p>
            <a:fld id="{2F45F08B-A07B-4FFA-94C4-3A9C758EDCDF}"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66013">
              <a:defRPr/>
            </a:pPr>
            <a:r>
              <a:rPr lang="de-DE" sz="1300" dirty="0"/>
              <a:t>Fortsetzung von: </a:t>
            </a:r>
            <a:r>
              <a:rPr lang="de-DE" dirty="0" smtClean="0"/>
              <a:t>Eusebius von Cäsarea – Kirchengeschichte: 2.Buch 23.Kapitel</a:t>
            </a:r>
          </a:p>
          <a:p>
            <a:endParaRPr lang="de-DE" sz="1300" dirty="0"/>
          </a:p>
          <a:p>
            <a:r>
              <a:rPr lang="de-DE" sz="1300" dirty="0"/>
              <a:t>Essener – Waschungen</a:t>
            </a:r>
          </a:p>
          <a:p>
            <a:r>
              <a:rPr lang="de-DE" sz="1300" dirty="0"/>
              <a:t>Galiläer – Freiheit von jedweder Herrschaft, nur Gott ist Herr -&gt; Zeloten. Exponent Judas der Galiläer, Aufstand 6..9 </a:t>
            </a:r>
            <a:r>
              <a:rPr lang="de-DE" sz="1300" dirty="0" err="1"/>
              <a:t>nChr</a:t>
            </a:r>
            <a:r>
              <a:rPr lang="de-DE" sz="1300" dirty="0"/>
              <a:t>, </a:t>
            </a:r>
            <a:r>
              <a:rPr lang="de-DE" sz="1300" dirty="0" err="1"/>
              <a:t>Apg</a:t>
            </a:r>
            <a:r>
              <a:rPr lang="de-DE" sz="1300" dirty="0"/>
              <a:t> 5,37</a:t>
            </a:r>
          </a:p>
          <a:p>
            <a:r>
              <a:rPr lang="de-DE" sz="1300" dirty="0" err="1"/>
              <a:t>Hemerobaptisten</a:t>
            </a:r>
            <a:r>
              <a:rPr lang="de-DE" sz="1300" dirty="0"/>
              <a:t> – Tägliche Reinigung durch Untertauchen vor dem Gebet</a:t>
            </a:r>
          </a:p>
          <a:p>
            <a:r>
              <a:rPr lang="de-DE" sz="1300" dirty="0" err="1"/>
              <a:t>Masbotäer</a:t>
            </a:r>
            <a:r>
              <a:rPr lang="de-DE" sz="1300" dirty="0"/>
              <a:t> – Halten nur noch den Sabbat</a:t>
            </a:r>
          </a:p>
          <a:p>
            <a:endParaRPr lang="de-DE" sz="1300" dirty="0"/>
          </a:p>
          <a:p>
            <a:endParaRPr lang="de-DE" sz="1300" dirty="0"/>
          </a:p>
          <a:p>
            <a:endParaRPr lang="de-DE" sz="1300" dirty="0"/>
          </a:p>
          <a:p>
            <a:r>
              <a:rPr lang="de-DE" sz="1300" dirty="0"/>
              <a:t>1: Diese Worte Typhons bedürfen einer Erklärung. Wie kommt er zu dieser Aufforderung an Justin? Hatte denn dieser bereits von einem Zusammenwohnen Gottes mit seinem Volke gesprochen? Darauf </a:t>
            </a:r>
            <a:r>
              <a:rPr lang="de-DE" sz="1300" dirty="0" err="1"/>
              <a:t>läßt</a:t>
            </a:r>
            <a:r>
              <a:rPr lang="de-DE" sz="1300" dirty="0"/>
              <a:t> sich eine Antwort geben, wenn man berücksichtigt, </a:t>
            </a:r>
            <a:r>
              <a:rPr lang="de-DE" sz="1300" dirty="0" err="1"/>
              <a:t>daß</a:t>
            </a:r>
            <a:r>
              <a:rPr lang="de-DE" sz="1300" dirty="0"/>
              <a:t> Justin, wie sich aus 84,1 ergibt, immer noch das Thema behandelt: „Siehe, die Jungfrau wird empfangen … und sein Name wird sein Emanuel.“ Nachdem Justin von 77,2 – 79,4 durch </a:t>
            </a:r>
            <a:r>
              <a:rPr lang="de-DE" sz="1300" dirty="0" err="1"/>
              <a:t>Is</a:t>
            </a:r>
            <a:r>
              <a:rPr lang="de-DE" sz="1300" dirty="0"/>
              <a:t>. 8,4 die Prophetie </a:t>
            </a:r>
            <a:r>
              <a:rPr lang="de-DE" sz="1300" dirty="0" err="1"/>
              <a:t>Is</a:t>
            </a:r>
            <a:r>
              <a:rPr lang="de-DE" sz="1300" dirty="0"/>
              <a:t>. 7,44 ff. erklärt und bewiesen hatte, </a:t>
            </a:r>
            <a:r>
              <a:rPr lang="de-DE" sz="1300" dirty="0" err="1"/>
              <a:t>daß</a:t>
            </a:r>
            <a:r>
              <a:rPr lang="de-DE" sz="1300" dirty="0"/>
              <a:t> nur von der Geburt Jesu, nicht aber von der Geburt </a:t>
            </a:r>
            <a:r>
              <a:rPr lang="de-DE" sz="1300" dirty="0" err="1"/>
              <a:t>Ezechias</a:t>
            </a:r>
            <a:r>
              <a:rPr lang="de-DE" sz="1300" dirty="0"/>
              <a:t> die Rede sein kann, stellt </a:t>
            </a:r>
            <a:r>
              <a:rPr lang="de-DE" sz="1300" dirty="0" err="1"/>
              <a:t>Tryphon</a:t>
            </a:r>
            <a:r>
              <a:rPr lang="de-DE" sz="1300" dirty="0"/>
              <a:t> nun wohl mit den Fragen in 80,1 an ihn die Aufforderung, er möge auf </a:t>
            </a:r>
            <a:r>
              <a:rPr lang="de-DE" sz="1300" dirty="0" err="1"/>
              <a:t>Is</a:t>
            </a:r>
            <a:r>
              <a:rPr lang="de-DE" sz="1300" dirty="0"/>
              <a:t>. 7,14 selbst eingehen und beweisen, </a:t>
            </a:r>
            <a:r>
              <a:rPr lang="de-DE" sz="1300" dirty="0" err="1"/>
              <a:t>daß</a:t>
            </a:r>
            <a:r>
              <a:rPr lang="de-DE" sz="1300" dirty="0"/>
              <a:t> Christus der Emanuel (Gott mit uns) ist, </a:t>
            </a:r>
            <a:r>
              <a:rPr lang="de-DE" sz="1300" dirty="0" err="1"/>
              <a:t>daß</a:t>
            </a:r>
            <a:r>
              <a:rPr lang="de-DE" sz="1300" dirty="0"/>
              <a:t> es für die Christen ein Zusammenwohnen mit Gott gibt. Ist diese Annahme richtig, dann hat die </a:t>
            </a:r>
            <a:r>
              <a:rPr lang="de-DE" sz="1300" dirty="0" err="1"/>
              <a:t>Schlußfrage</a:t>
            </a:r>
            <a:r>
              <a:rPr lang="de-DE" sz="1300" dirty="0"/>
              <a:t> </a:t>
            </a:r>
            <a:r>
              <a:rPr lang="de-DE" sz="1300" dirty="0" err="1"/>
              <a:t>Tryphons</a:t>
            </a:r>
            <a:r>
              <a:rPr lang="de-DE" sz="1300" dirty="0"/>
              <a:t> ἤ </a:t>
            </a:r>
            <a:r>
              <a:rPr lang="de-DE" sz="1300" dirty="0" err="1"/>
              <a:t>ἳν</a:t>
            </a:r>
            <a:r>
              <a:rPr lang="de-DE" sz="1300" dirty="0"/>
              <a:t>α δόξῃς περικρατεῖν ἡμῶν ἐν ταῖς ζητήσεσι, πρὸς τὸ ταῦτα ὁμολογεῖν ἐχώρησας den Sinn: Bist du (in 77,2 –79,4) von Is. 7,14 auf eine Erklärung von </a:t>
            </a:r>
            <a:r>
              <a:rPr lang="de-DE" sz="1300" dirty="0" err="1"/>
              <a:t>Is</a:t>
            </a:r>
            <a:r>
              <a:rPr lang="de-DE" sz="1300" dirty="0"/>
              <a:t>. 8,4 übergegangen, um den Schein zu erwecken, als hättest du in unserer Frage (</a:t>
            </a:r>
            <a:r>
              <a:rPr lang="de-DE" sz="1300" dirty="0" err="1"/>
              <a:t>Is</a:t>
            </a:r>
            <a:r>
              <a:rPr lang="de-DE" sz="1300" dirty="0"/>
              <a:t>. 7,14) selbstverständlich die Wahrheit für dich? Man darf vielleicht annehmen, </a:t>
            </a:r>
            <a:r>
              <a:rPr lang="de-DE" sz="1300" dirty="0" err="1"/>
              <a:t>daß</a:t>
            </a:r>
            <a:r>
              <a:rPr lang="de-DE" sz="1300" dirty="0"/>
              <a:t> Justin entweder am </a:t>
            </a:r>
            <a:r>
              <a:rPr lang="de-DE" sz="1300" dirty="0" err="1"/>
              <a:t>Schluß</a:t>
            </a:r>
            <a:r>
              <a:rPr lang="de-DE" sz="1300" dirty="0"/>
              <a:t> des ersten oder am Anfang des zweiten Disputationstages, also da, wo die große Lücke im überlieferten Texte ist, im </a:t>
            </a:r>
            <a:r>
              <a:rPr lang="de-DE" sz="1300" dirty="0" err="1"/>
              <a:t>Anschluß</a:t>
            </a:r>
            <a:r>
              <a:rPr lang="de-DE" sz="1300" dirty="0"/>
              <a:t> an die vor allem wichtige </a:t>
            </a:r>
            <a:r>
              <a:rPr lang="de-DE" sz="1300" dirty="0" err="1"/>
              <a:t>Isaias</a:t>
            </a:r>
            <a:r>
              <a:rPr lang="de-DE" sz="1300" dirty="0"/>
              <a:t>-Stelle 7,14 über ein freudiges Zusammenleben Christi mit den Erlösten im </a:t>
            </a:r>
            <a:r>
              <a:rPr lang="de-DE" sz="1300" dirty="0" err="1"/>
              <a:t>wiederauferbauten</a:t>
            </a:r>
            <a:r>
              <a:rPr lang="de-DE" sz="1300" dirty="0"/>
              <a:t> Jerusalem, und zwar – wie sich aus dem Folgenden ergibt – im Sinne des Chiliasmus sich geäußert hat. Auf diese Äußerung wäre dann in 80,2 u. 3 Bezug genommen.</a:t>
            </a:r>
            <a:br>
              <a:rPr lang="de-DE" sz="1300" dirty="0"/>
            </a:br>
            <a:r>
              <a:rPr lang="de-DE" sz="1300" dirty="0"/>
              <a:t>2: Vgl. </a:t>
            </a:r>
            <a:r>
              <a:rPr lang="de-DE" sz="1300" dirty="0" err="1"/>
              <a:t>Th</a:t>
            </a:r>
            <a:r>
              <a:rPr lang="de-DE" sz="1300" dirty="0"/>
              <a:t>. Zahn, a.a.O. S. 47.</a:t>
            </a:r>
            <a:br>
              <a:rPr lang="de-DE" sz="1300" dirty="0"/>
            </a:br>
            <a:r>
              <a:rPr lang="de-DE" sz="1300" dirty="0"/>
              <a:t>3: Vgl. 35, 2.</a:t>
            </a:r>
            <a:br>
              <a:rPr lang="de-DE" sz="1300" dirty="0"/>
            </a:br>
            <a:r>
              <a:rPr lang="de-DE" sz="1300" dirty="0"/>
              <a:t>4: Der Anschauung, </a:t>
            </a:r>
            <a:r>
              <a:rPr lang="de-DE" sz="1300" dirty="0" err="1"/>
              <a:t>daß</a:t>
            </a:r>
            <a:r>
              <a:rPr lang="de-DE" sz="1300" dirty="0"/>
              <a:t> die Seelen nicht sofort nach dem Tode in den Himmel eingehen können, ist außer Justin auch Irenäus (Gegen die Häresien V,31,2).</a:t>
            </a:r>
            <a:br>
              <a:rPr lang="de-DE" sz="1300" dirty="0"/>
            </a:br>
            <a:r>
              <a:rPr lang="de-DE" sz="1300" dirty="0"/>
              <a:t>5: Die einzelnen Namen der Sekten sind durch καὶ verbunden; καὶ fehlt nur zwischen den letzten beiden Gliedern (φα</a:t>
            </a:r>
            <a:r>
              <a:rPr lang="de-DE" sz="1300" dirty="0" err="1"/>
              <a:t>ρισσ</a:t>
            </a:r>
            <a:r>
              <a:rPr lang="de-DE" sz="1300" dirty="0"/>
              <a:t>αιων βαπτιστων). Vielleicht bezeichnen beide Namen eine einzige Sekte. Eher aber ist mit Harnack anzunehmen, </a:t>
            </a:r>
            <a:r>
              <a:rPr lang="de-DE" sz="1300" dirty="0" err="1"/>
              <a:t>daß</a:t>
            </a:r>
            <a:r>
              <a:rPr lang="de-DE" sz="1300" dirty="0"/>
              <a:t> die Pharisäer eine spätere Einschaltung in den Text sind. Justin kann kaum den Pharisäern den Juden-Namen abgesprochen haben, da er an anderen Stellen sie einfach mit den Lehrern des jüdischen Volkes identifiziert. – Über die </a:t>
            </a:r>
            <a:r>
              <a:rPr lang="de-DE" sz="1300" dirty="0" err="1"/>
              <a:t>Genisten</a:t>
            </a:r>
            <a:r>
              <a:rPr lang="de-DE" sz="1300" dirty="0"/>
              <a:t>, </a:t>
            </a:r>
            <a:r>
              <a:rPr lang="de-DE" sz="1300" dirty="0" err="1"/>
              <a:t>Meristen</a:t>
            </a:r>
            <a:r>
              <a:rPr lang="de-DE" sz="1300" dirty="0"/>
              <a:t> und </a:t>
            </a:r>
            <a:r>
              <a:rPr lang="de-DE" sz="1300" dirty="0" err="1"/>
              <a:t>Hellenianer</a:t>
            </a:r>
            <a:r>
              <a:rPr lang="de-DE" sz="1300" dirty="0"/>
              <a:t> ist uns nichts Näheres bekannt. Bezüglich der Baptisten vgl. Apg. 19,3 f.</a:t>
            </a:r>
            <a:br>
              <a:rPr lang="de-DE" sz="1300" dirty="0"/>
            </a:br>
            <a:r>
              <a:rPr lang="de-DE" sz="1300" dirty="0"/>
              <a:t>6: </a:t>
            </a:r>
            <a:r>
              <a:rPr lang="de-DE" sz="1300" dirty="0" err="1"/>
              <a:t>Is</a:t>
            </a:r>
            <a:r>
              <a:rPr lang="de-DE" sz="1300" dirty="0"/>
              <a:t>. 29, 13.</a:t>
            </a:r>
            <a:br>
              <a:rPr lang="de-DE" sz="1300" dirty="0"/>
            </a:br>
            <a:r>
              <a:rPr lang="de-DE" sz="1300" dirty="0"/>
              <a:t>7: Nach 80,2 sind nicht alle Christen, welche Anhänger der καθα</a:t>
            </a:r>
            <a:r>
              <a:rPr lang="de-DE" sz="1300" dirty="0" err="1"/>
              <a:t>ρὰ</a:t>
            </a:r>
            <a:r>
              <a:rPr lang="de-DE" sz="1300" dirty="0"/>
              <a:t> καὶ </a:t>
            </a:r>
            <a:r>
              <a:rPr lang="de-DE" sz="1300" dirty="0" err="1"/>
              <a:t>εὐσε</a:t>
            </a:r>
            <a:r>
              <a:rPr lang="de-DE" sz="1300" dirty="0"/>
              <a:t>βὴς γνώμη sind, Vertreter des Chiliasmus; nach 80,5 aber sind alle Christen, welche κατά πάντα ὀρθογνώμονες sind, der chiliastischen Anschauung. Also sind nach Justin die καθα</a:t>
            </a:r>
            <a:r>
              <a:rPr lang="de-DE" sz="1300" dirty="0" err="1"/>
              <a:t>ροὶ</a:t>
            </a:r>
            <a:r>
              <a:rPr lang="de-DE" sz="1300" dirty="0"/>
              <a:t> καὶ </a:t>
            </a:r>
            <a:r>
              <a:rPr lang="de-DE" sz="1300" dirty="0" err="1"/>
              <a:t>εὐσε</a:t>
            </a:r>
            <a:r>
              <a:rPr lang="de-DE" sz="1300" dirty="0"/>
              <a:t>βὴς nicht auch schon κατὰ πάντα ὀρθογνώμονες. Den einen wie den anderen sind jene Christen entgegengesetzt, welche als </a:t>
            </a:r>
            <a:r>
              <a:rPr lang="de-DE" sz="1300" dirty="0" err="1"/>
              <a:t>ἄθεοι</a:t>
            </a:r>
            <a:r>
              <a:rPr lang="de-DE" sz="1300" dirty="0"/>
              <a:t> καὶ </a:t>
            </a:r>
            <a:r>
              <a:rPr lang="de-DE" sz="1300" dirty="0" err="1"/>
              <a:t>ἀσε</a:t>
            </a:r>
            <a:r>
              <a:rPr lang="de-DE" sz="1300" dirty="0"/>
              <a:t>βεῖς αἱρεσιῶται in 80,3 bezeichnet werden.</a:t>
            </a:r>
            <a:br>
              <a:rPr lang="de-DE" sz="1300" dirty="0"/>
            </a:br>
            <a:r>
              <a:rPr lang="de-DE" sz="1300" dirty="0"/>
              <a:t>8: 37, 12-14.</a:t>
            </a:r>
            <a:br>
              <a:rPr lang="de-DE" sz="1300" dirty="0"/>
            </a:br>
            <a:r>
              <a:rPr lang="de-DE" sz="1300" dirty="0"/>
              <a:t>9: Siehe das folgende Kapitel.</a:t>
            </a:r>
          </a:p>
        </p:txBody>
      </p:sp>
      <p:sp>
        <p:nvSpPr>
          <p:cNvPr id="4" name="Foliennummernplatzhalter 3"/>
          <p:cNvSpPr>
            <a:spLocks noGrp="1"/>
          </p:cNvSpPr>
          <p:nvPr>
            <p:ph type="sldNum" sz="quarter" idx="10"/>
          </p:nvPr>
        </p:nvSpPr>
        <p:spPr/>
        <p:txBody>
          <a:bodyPr/>
          <a:lstStyle/>
          <a:p>
            <a:fld id="{4013E2C3-EF0D-4CA9-9AFE-6F8B9DEB6248}" type="slidenum">
              <a:rPr lang="de-DE" smtClean="0">
                <a:solidFill>
                  <a:prstClr val="black"/>
                </a:solidFill>
              </a:rPr>
              <a:pPr/>
              <a:t>64</a:t>
            </a:fld>
            <a:endParaRPr lang="de-DE">
              <a:solidFill>
                <a:prstClr val="black"/>
              </a:solidFill>
            </a:endParaRPr>
          </a:p>
        </p:txBody>
      </p:sp>
      <p:sp>
        <p:nvSpPr>
          <p:cNvPr id="5" name="Datumsplatzhalter 4"/>
          <p:cNvSpPr>
            <a:spLocks noGrp="1"/>
          </p:cNvSpPr>
          <p:nvPr>
            <p:ph type="dt" idx="11"/>
          </p:nvPr>
        </p:nvSpPr>
        <p:spPr/>
        <p:txBody>
          <a:bodyPr/>
          <a:lstStyle/>
          <a:p>
            <a:fld id="{14721B51-BF70-4888-95C7-2502F1B29C6F}" type="datetime1">
              <a:rPr lang="de-DE" smtClean="0">
                <a:solidFill>
                  <a:prstClr val="black"/>
                </a:solidFill>
              </a:rPr>
              <a:t>11.10.2020</a:t>
            </a:fld>
            <a:endParaRPr lang="de-DE">
              <a:solidFill>
                <a:prstClr val="black"/>
              </a:solidFill>
            </a:endParaRPr>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Zum Vergleich: Von Hildesheim über Seesen und das Brockenplateau nach Sangerhausen sind es 152 km ca. 32h und 2439m bergauf und 2357m bergab.</a:t>
            </a:r>
          </a:p>
          <a:p>
            <a:r>
              <a:rPr lang="de-DE" dirty="0" smtClean="0"/>
              <a:t>Was mag den Eltern wohl durch den Kopf</a:t>
            </a:r>
            <a:r>
              <a:rPr lang="de-DE" baseline="0" dirty="0" smtClean="0"/>
              <a:t> gegangen sein, als sie von Nazareth nach Bethlehem unterwegs waren? </a:t>
            </a:r>
          </a:p>
          <a:p>
            <a:r>
              <a:rPr lang="de-DE" baseline="0" dirty="0" smtClean="0"/>
              <a:t>Glaubensvolle Zuversicht? </a:t>
            </a:r>
          </a:p>
          <a:p>
            <a:r>
              <a:rPr lang="de-DE" baseline="0" dirty="0" smtClean="0"/>
              <a:t>Zweifel? </a:t>
            </a:r>
          </a:p>
          <a:p>
            <a:r>
              <a:rPr lang="de-DE" baseline="0" dirty="0" smtClean="0"/>
              <a:t>Angst, dass dem Kind etwas geschehen könnte?</a:t>
            </a:r>
          </a:p>
          <a:p>
            <a:r>
              <a:rPr lang="de-DE" baseline="0" dirty="0" smtClean="0"/>
              <a:t>Die Umstände der Geburt Jesu, in einem Stall, …</a:t>
            </a:r>
          </a:p>
          <a:p>
            <a:r>
              <a:rPr lang="de-DE" baseline="0" dirty="0" smtClean="0"/>
              <a:t>Aber dann: Die Hirten – Die Erlebnisse im Tempel – Simeon – Hanna – Die Waisen aus dem Osten: Erlebnisse, die die Familie ermutigt haben.</a:t>
            </a:r>
          </a:p>
          <a:p>
            <a:r>
              <a:rPr lang="de-DE" baseline="0" dirty="0" smtClean="0"/>
              <a:t>Die Flucht nach Ägypten. Joseph hält an Gott fest. Er hört die Weisung, nach Ägypten zu gehen. Er hört die Weisung, zurückzukehren. Er hört die Weisung, nach Nazareth zu ziehen.</a:t>
            </a:r>
          </a:p>
          <a:p>
            <a:r>
              <a:rPr lang="de-DE" baseline="0" dirty="0" smtClean="0"/>
              <a:t>Joseph hält an seinem Gott fest und ist gehorsam.</a:t>
            </a:r>
          </a:p>
          <a:p>
            <a:r>
              <a:rPr lang="de-DE" baseline="0" dirty="0" smtClean="0"/>
              <a:t>Joseph muss aber auch die Fähigkeit und die physische Kraft besessen haben, das alles durchzustehen. Und er muss die Mittel besessen haben, das alles zu finanzieren.</a:t>
            </a:r>
          </a:p>
          <a:p>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7</a:t>
            </a:fld>
            <a:endParaRPr lang="de-DE"/>
          </a:p>
        </p:txBody>
      </p:sp>
      <p:sp>
        <p:nvSpPr>
          <p:cNvPr id="5" name="Datumsplatzhalter 4"/>
          <p:cNvSpPr>
            <a:spLocks noGrp="1"/>
          </p:cNvSpPr>
          <p:nvPr>
            <p:ph type="dt" idx="11"/>
          </p:nvPr>
        </p:nvSpPr>
        <p:spPr/>
        <p:txBody>
          <a:bodyPr/>
          <a:lstStyle/>
          <a:p>
            <a:fld id="{97968B38-DC53-432F-96C9-EF499F244C1B}"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reden hier zwar über den Gottessohn, aber auch </a:t>
            </a:r>
            <a:r>
              <a:rPr lang="de-DE" b="1" dirty="0" smtClean="0"/>
              <a:t>das Wissen Jesu</a:t>
            </a:r>
            <a:r>
              <a:rPr lang="de-DE" b="1" baseline="0" dirty="0" smtClean="0"/>
              <a:t> </a:t>
            </a:r>
            <a:r>
              <a:rPr lang="de-DE" baseline="0" dirty="0" smtClean="0"/>
              <a:t>wird seinen Ursprung nicht nur in der Gottessohnschaft gehabt haben, sondern es wird auch aus der Familie stammen. Dort hat Jesus ganz offensichtlich </a:t>
            </a:r>
            <a:r>
              <a:rPr lang="de-DE" b="1" baseline="0" dirty="0" smtClean="0"/>
              <a:t>Lesen</a:t>
            </a:r>
            <a:r>
              <a:rPr lang="de-DE" baseline="0" dirty="0" smtClean="0"/>
              <a:t> gelernt, offenbar auch </a:t>
            </a:r>
            <a:r>
              <a:rPr lang="de-DE" b="1" baseline="0" dirty="0" smtClean="0"/>
              <a:t>das Hebräisch der Heiligen Schrift</a:t>
            </a:r>
            <a:r>
              <a:rPr lang="de-DE" baseline="0" dirty="0" smtClean="0"/>
              <a:t>. Er wird Zugang zu diesem Wort gehabt haben, es wird also im Hause Joseph Schriftrollen gegeben haben, mit denen der Vater die Kinder vertraut gemacht hatte.</a:t>
            </a:r>
          </a:p>
          <a:p>
            <a:r>
              <a:rPr lang="de-DE" baseline="0" dirty="0" smtClean="0"/>
              <a:t>Maria spricht von </a:t>
            </a:r>
            <a:r>
              <a:rPr lang="de-DE" b="1" baseline="0" dirty="0" smtClean="0"/>
              <a:t>Joseph als von Jesu Vater</a:t>
            </a:r>
            <a:r>
              <a:rPr lang="de-DE" baseline="0" dirty="0" smtClean="0"/>
              <a:t>: </a:t>
            </a:r>
            <a:r>
              <a:rPr lang="de-DE" dirty="0" smtClean="0"/>
              <a:t>Siehe, dein Vater und ich haben dich mit Schmerzen gesucht.</a:t>
            </a:r>
          </a:p>
          <a:p>
            <a:r>
              <a:rPr lang="de-DE" baseline="0" dirty="0" smtClean="0"/>
              <a:t>Jesus spricht daraufhin von </a:t>
            </a:r>
            <a:r>
              <a:rPr lang="de-DE" b="1" baseline="0" dirty="0" smtClean="0"/>
              <a:t>Gott als seinem Vater</a:t>
            </a:r>
            <a:r>
              <a:rPr lang="de-DE" baseline="0" dirty="0" smtClean="0"/>
              <a:t>: </a:t>
            </a:r>
            <a:r>
              <a:rPr lang="de-DE" dirty="0" smtClean="0"/>
              <a:t>Wusstet ihr nicht, dass ich sein muss in dem, was meines Vaters ist?</a:t>
            </a:r>
          </a:p>
          <a:p>
            <a:pPr defTabSz="966013">
              <a:defRPr/>
            </a:pPr>
            <a:r>
              <a:rPr lang="de-DE" baseline="0" dirty="0" smtClean="0"/>
              <a:t>Jesus war über seine </a:t>
            </a:r>
            <a:r>
              <a:rPr lang="de-DE" b="1" baseline="0" dirty="0" smtClean="0"/>
              <a:t>Gottessohnschaft</a:t>
            </a:r>
            <a:r>
              <a:rPr lang="de-DE" baseline="0" dirty="0" smtClean="0"/>
              <a:t> informiert. Ob es ihm die Eltern erzählt haben oder ob er es von Anfang an wusste oder beides, das müssen wir offenlassen.</a:t>
            </a:r>
          </a:p>
          <a:p>
            <a:endParaRPr lang="de-DE" baseline="0" dirty="0" smtClean="0"/>
          </a:p>
          <a:p>
            <a:r>
              <a:rPr lang="de-DE" baseline="0" dirty="0" smtClean="0"/>
              <a:t>Jesus und damit offenbar später auch seine Brüder waren also mindestens </a:t>
            </a:r>
            <a:r>
              <a:rPr lang="de-DE" b="1" baseline="0" dirty="0" smtClean="0"/>
              <a:t>mit zwei Sprachen vertraut: Aramäisch und Hebräisch</a:t>
            </a:r>
            <a:r>
              <a:rPr lang="de-DE" baseline="0" dirty="0" smtClean="0"/>
              <a:t>. Da Nazareth im Grenzbereich zum griechisch sprechenden Syrien lag, ist es naheliegend, dass sie zumindest </a:t>
            </a:r>
            <a:r>
              <a:rPr lang="de-DE" b="1" baseline="0" dirty="0" smtClean="0"/>
              <a:t>Grundkenntnisse im Griechischen </a:t>
            </a:r>
            <a:r>
              <a:rPr lang="de-DE" baseline="0" dirty="0" smtClean="0"/>
              <a:t>hatten. Joseph brauchte griechische Sprachkenntnisse, um sich in Ägypten verständigen zu können. Er wird sich kaum an die jüdischen Diasporagemeinden gewandt haben, weil er da mit Denunzianten rechnen musste, die ihn an Herodes verraten könnten.</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8</a:t>
            </a:fld>
            <a:endParaRPr lang="de-DE"/>
          </a:p>
        </p:txBody>
      </p:sp>
      <p:sp>
        <p:nvSpPr>
          <p:cNvPr id="5" name="Datumsplatzhalter 4"/>
          <p:cNvSpPr>
            <a:spLocks noGrp="1"/>
          </p:cNvSpPr>
          <p:nvPr>
            <p:ph type="dt" idx="11"/>
          </p:nvPr>
        </p:nvSpPr>
        <p:spPr/>
        <p:txBody>
          <a:bodyPr/>
          <a:lstStyle/>
          <a:p>
            <a:fld id="{D5D5E56B-74BC-448E-883B-1165BE65EB37}"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Warum sagt Maria über</a:t>
            </a:r>
            <a:r>
              <a:rPr lang="de-DE" baseline="0" dirty="0" smtClean="0"/>
              <a:t> ihren Sohn: </a:t>
            </a:r>
            <a:r>
              <a:rPr lang="de-DE" dirty="0" smtClean="0"/>
              <a:t>Was er euch sagen wird, das tut!</a:t>
            </a:r>
          </a:p>
          <a:p>
            <a:r>
              <a:rPr lang="de-DE" dirty="0" smtClean="0"/>
              <a:t>Man kann dieses Wort so deuten, dass Maria positive Erfahrungen mit Jesu Wundern hatte. Es sind also bereits in der Familie Wunder geschehen, die Maria zu solch einer Aussage geführt haben.</a:t>
            </a:r>
          </a:p>
          <a:p>
            <a:r>
              <a:rPr lang="de-DE" dirty="0" smtClean="0"/>
              <a:t>Andererseits:</a:t>
            </a:r>
            <a:r>
              <a:rPr lang="de-DE" baseline="0" dirty="0" smtClean="0"/>
              <a:t> </a:t>
            </a:r>
            <a:r>
              <a:rPr lang="de-DE" dirty="0" smtClean="0"/>
              <a:t>In den Apokryphen Schriften des Neuen Testamentes steht viel Unsinn über die Kindheit Jesu: </a:t>
            </a:r>
          </a:p>
          <a:p>
            <a:r>
              <a:rPr lang="de-DE" dirty="0" smtClean="0"/>
              <a:t>Jesus habe Vögel aus Matsch gebastelt, die er fliegen lässt, als jemand ihn beschuldigt,</a:t>
            </a:r>
            <a:r>
              <a:rPr lang="de-DE" baseline="0" dirty="0" smtClean="0"/>
              <a:t> er habe am Sabbat verbotenes getan, nämlich Vögel gebastelt.</a:t>
            </a:r>
          </a:p>
          <a:p>
            <a:r>
              <a:rPr lang="de-DE" baseline="0" dirty="0" smtClean="0"/>
              <a:t>Ein Knabe stößt Jesus an. Jesus spricht zu ihm: „So sollst du deinen Weg nicht weitergehen!“ und der Knabe stirbt.</a:t>
            </a:r>
          </a:p>
          <a:p>
            <a:r>
              <a:rPr lang="de-DE" baseline="0" dirty="0" smtClean="0"/>
              <a:t>Ein Knabe stürzt von einem Söller und stirbt. Die Eltern des Knaben beschuldigen Jesus, er habe den Knaben herabgestürzt. Jesus erweckt den Knaben zum Leben und der Knabe sagt aus, dass er nicht von Jesus herabgestürzt worden sei.</a:t>
            </a:r>
          </a:p>
          <a:p>
            <a:r>
              <a:rPr lang="de-DE" baseline="0" dirty="0" smtClean="0"/>
              <a:t>Des israelitischen Philosophen Thomas Bericht über die Kindheit des HERRN (NT </a:t>
            </a:r>
            <a:r>
              <a:rPr lang="de-DE" baseline="0" dirty="0" err="1" smtClean="0"/>
              <a:t>Apo</a:t>
            </a:r>
            <a:r>
              <a:rPr lang="de-DE" baseline="0" dirty="0" smtClean="0"/>
              <a:t> I Seite 353)</a:t>
            </a:r>
          </a:p>
          <a:p>
            <a:endParaRPr lang="de-DE" baseline="0" dirty="0" smtClean="0"/>
          </a:p>
          <a:p>
            <a:r>
              <a:rPr lang="de-DE" baseline="0" dirty="0" smtClean="0"/>
              <a:t>Jesus behandelt seine Mutter relativ grob: </a:t>
            </a:r>
            <a:r>
              <a:rPr lang="de-DE" dirty="0" smtClean="0"/>
              <a:t>Weib, was habe ich mit dir zu schaffen? </a:t>
            </a:r>
          </a:p>
          <a:p>
            <a:r>
              <a:rPr lang="de-DE" dirty="0" smtClean="0"/>
              <a:t>Zu</a:t>
            </a:r>
            <a:r>
              <a:rPr lang="de-DE" baseline="0" dirty="0" smtClean="0"/>
              <a:t> dieser Zeit ist von Joseph schon nicht mehr die Rede. Vielleicht ist er verstorben. Das hieße aber, dass Jesus der Familienvorstand geworden ist.</a:t>
            </a:r>
            <a:endParaRPr lang="de-DE" dirty="0"/>
          </a:p>
        </p:txBody>
      </p:sp>
      <p:sp>
        <p:nvSpPr>
          <p:cNvPr id="4" name="Foliennummernplatzhalter 3"/>
          <p:cNvSpPr>
            <a:spLocks noGrp="1"/>
          </p:cNvSpPr>
          <p:nvPr>
            <p:ph type="sldNum" sz="quarter" idx="10"/>
          </p:nvPr>
        </p:nvSpPr>
        <p:spPr/>
        <p:txBody>
          <a:bodyPr/>
          <a:lstStyle/>
          <a:p>
            <a:fld id="{4013E2C3-EF0D-4CA9-9AFE-6F8B9DEB6248}" type="slidenum">
              <a:rPr lang="de-DE" smtClean="0"/>
              <a:t>9</a:t>
            </a:fld>
            <a:endParaRPr lang="de-DE"/>
          </a:p>
        </p:txBody>
      </p:sp>
      <p:sp>
        <p:nvSpPr>
          <p:cNvPr id="5" name="Datumsplatzhalter 4"/>
          <p:cNvSpPr>
            <a:spLocks noGrp="1"/>
          </p:cNvSpPr>
          <p:nvPr>
            <p:ph type="dt" idx="11"/>
          </p:nvPr>
        </p:nvSpPr>
        <p:spPr/>
        <p:txBody>
          <a:bodyPr/>
          <a:lstStyle/>
          <a:p>
            <a:fld id="{FD91926E-3F8F-4260-AEE6-5BB353543AA0}" type="datetime1">
              <a:rPr lang="de-DE" smtClean="0"/>
              <a:t>11.10.2020</a:t>
            </a:fld>
            <a:endParaRPr lang="de-DE"/>
          </a:p>
        </p:txBody>
      </p:sp>
      <p:sp>
        <p:nvSpPr>
          <p:cNvPr id="6" name="Fußzeilenplatzhalter 5"/>
          <p:cNvSpPr>
            <a:spLocks noGrp="1"/>
          </p:cNvSpPr>
          <p:nvPr>
            <p:ph type="ftr" sz="quarter" idx="12"/>
          </p:nvPr>
        </p:nvSpPr>
        <p:spPr/>
        <p:txBody>
          <a:bodyPr/>
          <a:lstStyle/>
          <a:p>
            <a:r>
              <a:rPr lang="de-DE" smtClean="0"/>
              <a:t>Jakobus, der Bruder des HERRN</a:t>
            </a:r>
            <a:endParaRPr lang="de-DE"/>
          </a:p>
        </p:txBody>
      </p:sp>
      <p:sp>
        <p:nvSpPr>
          <p:cNvPr id="7" name="Kopfzeilenplatzhalter 6"/>
          <p:cNvSpPr>
            <a:spLocks noGrp="1"/>
          </p:cNvSpPr>
          <p:nvPr>
            <p:ph type="hdr" sz="quarter" idx="13"/>
          </p:nvPr>
        </p:nvSpPr>
        <p:spPr/>
        <p:txBody>
          <a:bodyPr/>
          <a:lstStyle/>
          <a:p>
            <a:r>
              <a:rPr lang="de-DE" smtClean="0"/>
              <a:t>Vortrag: Gemeinde Gottes - 12.10.2020</a:t>
            </a:r>
            <a:endParaRPr lang="de-DE"/>
          </a:p>
        </p:txBody>
      </p:sp>
    </p:spTree>
    <p:extLst>
      <p:ext uri="{BB962C8B-B14F-4D97-AF65-F5344CB8AC3E}">
        <p14:creationId xmlns:p14="http://schemas.microsoft.com/office/powerpoint/2010/main" val="3302040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050" name="Picture 2" descr="X:\htdocs\PDW\Bibel.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39" y="0"/>
            <a:ext cx="1329502" cy="998687"/>
          </a:xfrm>
          <a:prstGeom prst="rect">
            <a:avLst/>
          </a:prstGeom>
          <a:noFill/>
          <a:extLst>
            <a:ext uri="{909E8E84-426E-40DD-AFC4-6F175D3DCCD1}">
              <a14:hiddenFill xmlns:a14="http://schemas.microsoft.com/office/drawing/2010/main">
                <a:solidFill>
                  <a:srgbClr val="FFFFFF"/>
                </a:solidFill>
              </a14:hiddenFill>
            </a:ext>
          </a:extLst>
        </p:spPr>
      </p:pic>
      <p:sp>
        <p:nvSpPr>
          <p:cNvPr id="8" name="Rechteck 7"/>
          <p:cNvSpPr/>
          <p:nvPr userDrawn="1"/>
        </p:nvSpPr>
        <p:spPr>
          <a:xfrm>
            <a:off x="575556" y="6207695"/>
            <a:ext cx="8064896" cy="461665"/>
          </a:xfrm>
          <a:prstGeom prst="rect">
            <a:avLst/>
          </a:prstGeom>
        </p:spPr>
        <p:txBody>
          <a:bodyPr wrap="square">
            <a:spAutoFit/>
          </a:bodyPr>
          <a:lstStyle/>
          <a:p>
            <a:r>
              <a:rPr lang="de-DE" sz="1200" dirty="0" smtClean="0"/>
              <a:t>Zum Nachlesen:	https://www.predige-das-wort.de/Anregungen/MBJakobus.htm</a:t>
            </a:r>
          </a:p>
          <a:p>
            <a:r>
              <a:rPr lang="de-DE" sz="1200" dirty="0" smtClean="0"/>
              <a:t>		https://www.predige-das-wort.de/Anregungen/MBFamJesu.htm</a:t>
            </a:r>
            <a:endParaRPr lang="de-DE" sz="1200" dirty="0"/>
          </a:p>
        </p:txBody>
      </p:sp>
    </p:spTree>
    <p:extLst>
      <p:ext uri="{BB962C8B-B14F-4D97-AF65-F5344CB8AC3E}">
        <p14:creationId xmlns:p14="http://schemas.microsoft.com/office/powerpoint/2010/main" val="3220970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9.10.2020 19:30 Uhr</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322183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9.10.2020 19:30 Uhr</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4185977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9.10.2020 19:30 Uhr</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1973899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de-DE" smtClean="0"/>
              <a:t>9.10.2020 19:30 Uhr</a:t>
            </a:r>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211803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9.10.2020 19:30 Uhr</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345943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r>
              <a:rPr lang="de-DE" smtClean="0"/>
              <a:t>9.10.2020 19:30 Uhr</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3981569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smtClean="0"/>
              <a:t>9.10.2020 19:30 Uhr</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150481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smtClean="0"/>
              <a:t>9.10.2020 19:30 Uhr</a:t>
            </a:r>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162814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smtClean="0"/>
              <a:t>9.10.2020 19:30 Uhr</a:t>
            </a:r>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336653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9.10.2020 19:30 Uhr</a:t>
            </a:r>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4248870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9.10.2020 19:30 Uhr</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F0B1D5-3E54-4557-B3A4-99B9D8A6B947}" type="slidenum">
              <a:rPr lang="de-DE" smtClean="0"/>
              <a:t>‹Nr.›</a:t>
            </a:fld>
            <a:endParaRPr lang="de-DE"/>
          </a:p>
        </p:txBody>
      </p:sp>
    </p:spTree>
    <p:extLst>
      <p:ext uri="{BB962C8B-B14F-4D97-AF65-F5344CB8AC3E}">
        <p14:creationId xmlns:p14="http://schemas.microsoft.com/office/powerpoint/2010/main" val="130933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smtClean="0"/>
              <a:t>9.10.2020 19:30 Uhr</a:t>
            </a:r>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0B1D5-3E54-4557-B3A4-99B9D8A6B947}" type="slidenum">
              <a:rPr lang="de-DE" smtClean="0"/>
              <a:t>‹Nr.›</a:t>
            </a:fld>
            <a:endParaRPr lang="de-DE"/>
          </a:p>
        </p:txBody>
      </p:sp>
    </p:spTree>
    <p:extLst>
      <p:ext uri="{BB962C8B-B14F-4D97-AF65-F5344CB8AC3E}">
        <p14:creationId xmlns:p14="http://schemas.microsoft.com/office/powerpoint/2010/main" val="2521308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4294967295"/>
          </p:nvPr>
        </p:nvSpPr>
        <p:spPr>
          <a:xfrm>
            <a:off x="683568" y="2780928"/>
            <a:ext cx="7848872" cy="2567136"/>
          </a:xfrm>
        </p:spPr>
        <p:txBody>
          <a:bodyPr>
            <a:noAutofit/>
          </a:bodyPr>
          <a:lstStyle/>
          <a:p>
            <a:pPr marL="0" indent="0" algn="just">
              <a:buNone/>
            </a:pPr>
            <a:r>
              <a:rPr lang="de-DE" sz="1800" dirty="0" smtClean="0">
                <a:solidFill>
                  <a:schemeClr val="tx2">
                    <a:lumMod val="75000"/>
                  </a:schemeClr>
                </a:solidFill>
              </a:rPr>
              <a:t>Jakobus wurde in einer wohlhabenden Familie groß, in der die hebräische Bibel gelesen wurde und im häuslichen Umfeld aramäisch gesprochen wurde. Da Nazareth nahe an der Sprachgrenze zum griechischen Sprachraum lag, ist es wahrscheinlich, dass in der Familie auch griechische Sprachkenntnisse bestanden. Jakobus stand im Schatten von Jesus und deshalb mag es auch brüderliche Eifersüchteleien zwischen ihnen gegeben haben. Nach Jesu Auferstehung begegnet er auch Jakobus. Durch diese Begegnung wird Jakobus zum ersten messianischen Juden. Er kämpft betend um Israel und insbesondere Jerusalem und den Tempel und bezahlt dafür mit seinem Leben.</a:t>
            </a:r>
            <a:endParaRPr lang="de-DE" sz="1800" dirty="0">
              <a:solidFill>
                <a:schemeClr val="tx2">
                  <a:lumMod val="75000"/>
                </a:schemeClr>
              </a:solidFill>
            </a:endParaRPr>
          </a:p>
        </p:txBody>
      </p:sp>
      <p:sp>
        <p:nvSpPr>
          <p:cNvPr id="4" name="Rechteck 3"/>
          <p:cNvSpPr/>
          <p:nvPr/>
        </p:nvSpPr>
        <p:spPr>
          <a:xfrm>
            <a:off x="1306459" y="548680"/>
            <a:ext cx="6603090" cy="1754326"/>
          </a:xfrm>
          <a:prstGeom prst="rect">
            <a:avLst/>
          </a:prstGeom>
          <a:noFill/>
        </p:spPr>
        <p:txBody>
          <a:bodyPr wrap="none" lIns="91440" tIns="45720" rIns="91440" bIns="45720">
            <a:spAutoFit/>
          </a:bodyPr>
          <a:lstStyle/>
          <a:p>
            <a:pPr algn="ctr"/>
            <a:r>
              <a:rPr lang="de-DE"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Jakobus, </a:t>
            </a:r>
          </a:p>
          <a:p>
            <a:pPr algn="ctr"/>
            <a:r>
              <a:rPr lang="de-DE"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der Bruder des HERRN</a:t>
            </a:r>
            <a:endParaRPr lang="de-DE"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018908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4284186" cy="646331"/>
          </a:xfrm>
          <a:prstGeom prst="rect">
            <a:avLst/>
          </a:prstGeom>
          <a:noFill/>
        </p:spPr>
        <p:txBody>
          <a:bodyPr wrap="none" rtlCol="0">
            <a:spAutoFit/>
          </a:bodyPr>
          <a:lstStyle/>
          <a:p>
            <a:r>
              <a:rPr lang="de-DE" b="1" dirty="0" smtClean="0"/>
              <a:t>Die Familie des Jakobus</a:t>
            </a:r>
          </a:p>
          <a:p>
            <a:r>
              <a:rPr lang="de-DE" dirty="0" smtClean="0"/>
              <a:t>Jesus zieht mit der Familie nach Kapernaum</a:t>
            </a:r>
            <a:endParaRPr lang="de-DE" dirty="0"/>
          </a:p>
        </p:txBody>
      </p:sp>
      <p:sp>
        <p:nvSpPr>
          <p:cNvPr id="3" name="Textfeld 2"/>
          <p:cNvSpPr txBox="1"/>
          <p:nvPr/>
        </p:nvSpPr>
        <p:spPr>
          <a:xfrm>
            <a:off x="2901158" y="1084094"/>
            <a:ext cx="3341684" cy="369332"/>
          </a:xfrm>
          <a:prstGeom prst="rect">
            <a:avLst/>
          </a:prstGeom>
          <a:noFill/>
        </p:spPr>
        <p:txBody>
          <a:bodyPr wrap="none" rtlCol="0">
            <a:spAutoFit/>
          </a:bodyPr>
          <a:lstStyle/>
          <a:p>
            <a:r>
              <a:rPr lang="de-DE" b="1" dirty="0" smtClean="0"/>
              <a:t>Kapernaum, Jesu neues zu Hause</a:t>
            </a:r>
            <a:endParaRPr lang="de-DE" b="1" dirty="0"/>
          </a:p>
        </p:txBody>
      </p:sp>
      <p:sp>
        <p:nvSpPr>
          <p:cNvPr id="4" name="Textfeld 3"/>
          <p:cNvSpPr txBox="1"/>
          <p:nvPr/>
        </p:nvSpPr>
        <p:spPr>
          <a:xfrm>
            <a:off x="683568" y="1628800"/>
            <a:ext cx="7776865" cy="4585871"/>
          </a:xfrm>
          <a:prstGeom prst="rect">
            <a:avLst/>
          </a:prstGeom>
          <a:noFill/>
        </p:spPr>
        <p:txBody>
          <a:bodyPr wrap="square" rtlCol="0">
            <a:spAutoFit/>
          </a:bodyPr>
          <a:lstStyle/>
          <a:p>
            <a:pPr algn="just" defTabSz="6364288">
              <a:spcAft>
                <a:spcPts val="600"/>
              </a:spcAft>
              <a:tabLst>
                <a:tab pos="7560000" algn="r"/>
              </a:tabLst>
            </a:pPr>
            <a:r>
              <a:rPr lang="de-DE" i="1" dirty="0"/>
              <a:t>Als aber Jesus hörte, </a:t>
            </a:r>
            <a:r>
              <a:rPr lang="de-DE" i="1" dirty="0" smtClean="0"/>
              <a:t>dass </a:t>
            </a:r>
            <a:r>
              <a:rPr lang="de-DE" i="1" dirty="0"/>
              <a:t>Johannes gefangengesetzt worden war, entwich er nach Galiläa. </a:t>
            </a:r>
            <a:r>
              <a:rPr lang="de-DE" i="1" dirty="0" smtClean="0"/>
              <a:t>Und </a:t>
            </a:r>
            <a:r>
              <a:rPr lang="de-DE" i="1" dirty="0"/>
              <a:t>er verließ Nazareth, kam und ließ sich zu Kapernaum nieder, das am Meere liegt, im Gebiet von Sebulon und Naphtali; </a:t>
            </a:r>
            <a:r>
              <a:rPr lang="de-DE" dirty="0" smtClean="0"/>
              <a:t>	Matthäus 4,12-13</a:t>
            </a:r>
          </a:p>
          <a:p>
            <a:pPr algn="just" defTabSz="6364288">
              <a:spcAft>
                <a:spcPts val="600"/>
              </a:spcAft>
              <a:tabLst>
                <a:tab pos="7560000" algn="r"/>
              </a:tabLst>
            </a:pPr>
            <a:r>
              <a:rPr lang="de-DE" dirty="0"/>
              <a:t>Und er trat in das Schiff, fuhr hinüber und kam in </a:t>
            </a:r>
            <a:r>
              <a:rPr lang="de-DE" b="1" dirty="0"/>
              <a:t>seine</a:t>
            </a:r>
            <a:r>
              <a:rPr lang="de-DE" dirty="0"/>
              <a:t> Stadt</a:t>
            </a:r>
            <a:r>
              <a:rPr lang="de-DE" dirty="0" smtClean="0"/>
              <a:t>.</a:t>
            </a:r>
            <a:r>
              <a:rPr lang="de-DE" dirty="0"/>
              <a:t> 	Matthäus </a:t>
            </a:r>
            <a:r>
              <a:rPr lang="de-DE" dirty="0" smtClean="0"/>
              <a:t>9,1</a:t>
            </a:r>
            <a:endParaRPr lang="de-DE" i="1" dirty="0" smtClean="0"/>
          </a:p>
          <a:p>
            <a:pPr algn="just" defTabSz="6364288">
              <a:spcAft>
                <a:spcPts val="600"/>
              </a:spcAft>
              <a:tabLst>
                <a:tab pos="7560000" algn="r"/>
              </a:tabLst>
            </a:pPr>
            <a:r>
              <a:rPr lang="de-DE" i="1" dirty="0" smtClean="0"/>
              <a:t>Und </a:t>
            </a:r>
            <a:r>
              <a:rPr lang="de-DE" i="1" dirty="0"/>
              <a:t>er kam nach Kapernaum; und als er </a:t>
            </a:r>
            <a:r>
              <a:rPr lang="de-DE" b="1" i="1" dirty="0"/>
              <a:t>zu Hause </a:t>
            </a:r>
            <a:r>
              <a:rPr lang="de-DE" i="1" dirty="0"/>
              <a:t>angelangt war, </a:t>
            </a:r>
            <a:r>
              <a:rPr lang="de-DE" i="1" dirty="0" smtClean="0"/>
              <a:t>…</a:t>
            </a:r>
            <a:r>
              <a:rPr lang="de-DE" dirty="0" smtClean="0"/>
              <a:t>	Markus 9,33</a:t>
            </a:r>
          </a:p>
          <a:p>
            <a:pPr algn="just" defTabSz="6364288">
              <a:spcAft>
                <a:spcPts val="600"/>
              </a:spcAft>
              <a:tabLst>
                <a:tab pos="7560000" algn="r"/>
              </a:tabLst>
            </a:pPr>
            <a:r>
              <a:rPr lang="de-DE" i="1" dirty="0"/>
              <a:t>Darnach zog er hinab nach Kapernaum, er und seine Mutter und seine Brüder und seine Jünger, und sie blieben nicht viele Tage daselbst. </a:t>
            </a:r>
            <a:r>
              <a:rPr lang="de-DE" i="1" dirty="0" smtClean="0"/>
              <a:t>Und </a:t>
            </a:r>
            <a:r>
              <a:rPr lang="de-DE" i="1" dirty="0"/>
              <a:t>das Passah der Juden war nahe, und Jesus zog hinauf nach Jerusalem</a:t>
            </a:r>
            <a:r>
              <a:rPr lang="de-DE" i="1" dirty="0" smtClean="0"/>
              <a:t>.</a:t>
            </a:r>
            <a:r>
              <a:rPr lang="de-DE" dirty="0" smtClean="0"/>
              <a:t>	Johannes 2,12-13</a:t>
            </a:r>
          </a:p>
          <a:p>
            <a:pPr algn="just" defTabSz="6364288">
              <a:spcAft>
                <a:spcPts val="600"/>
              </a:spcAft>
              <a:tabLst>
                <a:tab pos="7560000" algn="r"/>
              </a:tabLst>
            </a:pPr>
            <a:endParaRPr lang="de-DE" dirty="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Jesus zieht mit seiner Familie nach Kapernaum. Joseph wird dabei nicht erwähnt.</a:t>
            </a:r>
          </a:p>
          <a:p>
            <a:pPr algn="just" defTabSz="6364288">
              <a:spcAft>
                <a:spcPts val="600"/>
              </a:spcAft>
              <a:tabLst>
                <a:tab pos="7560000" algn="r"/>
              </a:tabLst>
            </a:pPr>
            <a:r>
              <a:rPr lang="de-DE" dirty="0" smtClean="0"/>
              <a:t>Ganz offenbar hat er die Verantwortung für die Familie übernommen.</a:t>
            </a:r>
          </a:p>
          <a:p>
            <a:pPr algn="just" defTabSz="6364288">
              <a:spcAft>
                <a:spcPts val="600"/>
              </a:spcAft>
              <a:tabLst>
                <a:tab pos="7560000" algn="r"/>
              </a:tabLst>
            </a:pPr>
            <a:r>
              <a:rPr lang="de-DE" dirty="0" smtClean="0"/>
              <a:t>Der ererbte Familienbetrieb des Zimmermanns Joseph finanzierte offenbar die Familie in Kapernaum</a:t>
            </a:r>
          </a:p>
        </p:txBody>
      </p:sp>
    </p:spTree>
    <p:extLst>
      <p:ext uri="{BB962C8B-B14F-4D97-AF65-F5344CB8AC3E}">
        <p14:creationId xmlns:p14="http://schemas.microsoft.com/office/powerpoint/2010/main" val="2170956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3161315" cy="646331"/>
          </a:xfrm>
          <a:prstGeom prst="rect">
            <a:avLst/>
          </a:prstGeom>
          <a:noFill/>
        </p:spPr>
        <p:txBody>
          <a:bodyPr wrap="none" rtlCol="0">
            <a:spAutoFit/>
          </a:bodyPr>
          <a:lstStyle/>
          <a:p>
            <a:r>
              <a:rPr lang="de-DE" b="1" dirty="0" smtClean="0"/>
              <a:t>Die Familie des Jakobus</a:t>
            </a:r>
          </a:p>
          <a:p>
            <a:r>
              <a:rPr lang="de-DE" dirty="0" smtClean="0"/>
              <a:t>Auch später unter Beobachtung</a:t>
            </a:r>
            <a:endParaRPr lang="de-DE" dirty="0"/>
          </a:p>
        </p:txBody>
      </p:sp>
      <p:sp>
        <p:nvSpPr>
          <p:cNvPr id="3" name="Textfeld 2"/>
          <p:cNvSpPr txBox="1"/>
          <p:nvPr/>
        </p:nvSpPr>
        <p:spPr>
          <a:xfrm>
            <a:off x="2586585" y="1084094"/>
            <a:ext cx="3970831" cy="369332"/>
          </a:xfrm>
          <a:prstGeom prst="rect">
            <a:avLst/>
          </a:prstGeom>
          <a:noFill/>
        </p:spPr>
        <p:txBody>
          <a:bodyPr wrap="none" rtlCol="0">
            <a:spAutoFit/>
          </a:bodyPr>
          <a:lstStyle/>
          <a:p>
            <a:r>
              <a:rPr lang="de-DE" b="1" dirty="0" smtClean="0"/>
              <a:t>Die Enkel des Judas vor Kaiser Domitian</a:t>
            </a:r>
            <a:endParaRPr lang="de-DE" b="1" dirty="0"/>
          </a:p>
        </p:txBody>
      </p:sp>
      <p:sp>
        <p:nvSpPr>
          <p:cNvPr id="4" name="Textfeld 3"/>
          <p:cNvSpPr txBox="1"/>
          <p:nvPr/>
        </p:nvSpPr>
        <p:spPr>
          <a:xfrm>
            <a:off x="323528" y="1628800"/>
            <a:ext cx="8496944" cy="5155257"/>
          </a:xfrm>
          <a:prstGeom prst="rect">
            <a:avLst/>
          </a:prstGeom>
          <a:solidFill>
            <a:schemeClr val="bg1"/>
          </a:solidFill>
        </p:spPr>
        <p:txBody>
          <a:bodyPr wrap="square" rtlCol="0">
            <a:spAutoFit/>
          </a:bodyPr>
          <a:lstStyle/>
          <a:p>
            <a:pPr algn="just" defTabSz="6364288">
              <a:spcAft>
                <a:spcPts val="600"/>
              </a:spcAft>
              <a:tabLst>
                <a:tab pos="7560000" algn="r"/>
              </a:tabLst>
            </a:pPr>
            <a:r>
              <a:rPr lang="de-DE" dirty="0"/>
              <a:t>„Noch lebten aus der Verwandtschaft des Herrn die Enkel des Judas, der ein leiblicher Bruder des Herrn gewesen sein soll. Diese wurden als Nachkommen Davids gerichtlich angezeigt. Ein </a:t>
            </a:r>
            <a:r>
              <a:rPr lang="de-DE" dirty="0" smtClean="0"/>
              <a:t>Evokatus</a:t>
            </a:r>
            <a:r>
              <a:rPr lang="de-DE" dirty="0"/>
              <a:t> </a:t>
            </a:r>
            <a:r>
              <a:rPr lang="de-DE" dirty="0" smtClean="0"/>
              <a:t>(ausgedienter Soldat) führte </a:t>
            </a:r>
            <a:r>
              <a:rPr lang="de-DE" dirty="0"/>
              <a:t>sie vor Kaiser </a:t>
            </a:r>
            <a:r>
              <a:rPr lang="de-DE" dirty="0" smtClean="0"/>
              <a:t>Domitian (51 bis 96). … </a:t>
            </a:r>
            <a:r>
              <a:rPr lang="de-DE" dirty="0"/>
              <a:t>Domitian fragte jene, ob sie von David abstammen. Sie bestätigten es. Sodann fragte er sie nach dem Umfange ihrer Besitzungen und nach der Größe ihres Vermögens. Sie antworteten, sie besäßen beide zusammen nur 9000 Denare, </a:t>
            </a:r>
            <a:r>
              <a:rPr lang="de-DE" dirty="0" smtClean="0"/>
              <a:t>… im </a:t>
            </a:r>
            <a:r>
              <a:rPr lang="de-DE" dirty="0"/>
              <a:t>Werte eines Feldes von nur 39 Morgen, die sie mit eigener Hand bewirtschafteten, um davon die Steuern zu zahlen und ihren Lebensbedarf zu decken. </a:t>
            </a:r>
            <a:r>
              <a:rPr lang="de-DE" dirty="0" smtClean="0"/>
              <a:t>... </a:t>
            </a:r>
            <a:r>
              <a:rPr lang="de-DE" dirty="0"/>
              <a:t>Als man sie über Christus und über die Art, den Ort und die Zeit seines Reiches fragte, antworteten sie, dasselbe sei nicht von dieser Welt und dieser Erde, es sei vielmehr ein himmlisches und englisches Reich, das erst am Ende der Welt kommen werde, wenn Christus in Herrlichkeit erscheinen wird, um die Lebenden und die Toten zu richten und jedem nach seiner Gesinnung zu vergelten. Daraufhin verurteilte sie Domitian nicht, sondern verachtete sie als gemeine Leute. Er setzte sie </a:t>
            </a:r>
            <a:r>
              <a:rPr lang="de-DE" dirty="0" smtClean="0"/>
              <a:t>in </a:t>
            </a:r>
            <a:r>
              <a:rPr lang="de-DE" dirty="0"/>
              <a:t>Freiheit und befahl, die Verfolgung der Kirche einzustellen. Sie aber erhielten nach der Freilassung, da sie Bekenner und Verwandte des Herrn waren, führende Stellungen in der Kirche. Nachdem Frieden geworden war, lebten sie noch bis </a:t>
            </a:r>
            <a:r>
              <a:rPr lang="de-DE" dirty="0" smtClean="0"/>
              <a:t>Trajan (98-117 Kaiser).“ </a:t>
            </a:r>
            <a:r>
              <a:rPr lang="de-DE" dirty="0"/>
              <a:t>So berichtet </a:t>
            </a:r>
            <a:r>
              <a:rPr lang="de-DE" dirty="0" smtClean="0"/>
              <a:t>Hegesippus (ca 130 bis 180).</a:t>
            </a:r>
          </a:p>
          <a:p>
            <a:r>
              <a:rPr lang="de-DE" dirty="0"/>
              <a:t>Eusebius von Cäsarea († um 340</a:t>
            </a:r>
            <a:r>
              <a:rPr lang="de-DE" dirty="0" smtClean="0"/>
              <a:t>) - Kirchengeschichte - Drittes Buch, 20</a:t>
            </a:r>
            <a:r>
              <a:rPr lang="de-DE" dirty="0"/>
              <a:t>. </a:t>
            </a:r>
            <a:r>
              <a:rPr lang="de-DE" dirty="0" smtClean="0"/>
              <a:t>Kapitel</a:t>
            </a:r>
            <a:endParaRPr lang="de-DE" dirty="0"/>
          </a:p>
        </p:txBody>
      </p:sp>
    </p:spTree>
    <p:extLst>
      <p:ext uri="{BB962C8B-B14F-4D97-AF65-F5344CB8AC3E}">
        <p14:creationId xmlns:p14="http://schemas.microsoft.com/office/powerpoint/2010/main" val="892606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3568" y="1196752"/>
            <a:ext cx="7776865" cy="5062924"/>
          </a:xfrm>
          <a:prstGeom prst="rect">
            <a:avLst/>
          </a:prstGeom>
          <a:noFill/>
        </p:spPr>
        <p:txBody>
          <a:bodyPr wrap="square" rtlCol="0">
            <a:spAutoFit/>
          </a:bodyPr>
          <a:lstStyle/>
          <a:p>
            <a:pPr marL="285750" indent="-285750" algn="just" defTabSz="6364288">
              <a:spcAft>
                <a:spcPts val="600"/>
              </a:spcAft>
              <a:buFont typeface="Wingdings" panose="05000000000000000000" pitchFamily="2" charset="2"/>
              <a:buChar char="Ø"/>
              <a:tabLst>
                <a:tab pos="7560000" algn="r"/>
              </a:tabLst>
            </a:pPr>
            <a:r>
              <a:rPr lang="de-DE" dirty="0" smtClean="0"/>
              <a:t>Das verlobte Paar Maria und Joseph wird unvermittelt zum Mittelpunkt göttlicher Heilsgeschichte</a:t>
            </a:r>
          </a:p>
          <a:p>
            <a:pPr marL="285750" indent="-285750" algn="just" defTabSz="6364288">
              <a:spcAft>
                <a:spcPts val="600"/>
              </a:spcAft>
              <a:buFont typeface="Wingdings" panose="05000000000000000000" pitchFamily="2" charset="2"/>
              <a:buChar char="Ø"/>
              <a:tabLst>
                <a:tab pos="7560000" algn="r"/>
              </a:tabLst>
            </a:pPr>
            <a:r>
              <a:rPr lang="de-DE" dirty="0" smtClean="0"/>
              <a:t>Unterstützt wird es von der Priesterehepaar Zacharias und Elisabeth, dadurch aber auch stärker in die Öffentlichkeit gezogen</a:t>
            </a:r>
          </a:p>
          <a:p>
            <a:pPr marL="285750" indent="-285750" algn="just" defTabSz="6364288">
              <a:spcAft>
                <a:spcPts val="600"/>
              </a:spcAft>
              <a:buFont typeface="Wingdings" panose="05000000000000000000" pitchFamily="2" charset="2"/>
              <a:buChar char="Ø"/>
              <a:tabLst>
                <a:tab pos="7560000" algn="r"/>
              </a:tabLst>
            </a:pPr>
            <a:r>
              <a:rPr lang="de-DE" dirty="0" smtClean="0"/>
              <a:t>Mit großer Kraft besteht es die Herausforderungen: Marsch nach Bethlehem, Flucht nach Ägypten</a:t>
            </a:r>
          </a:p>
          <a:p>
            <a:pPr marL="285750" indent="-285750" algn="just" defTabSz="6364288">
              <a:spcAft>
                <a:spcPts val="600"/>
              </a:spcAft>
              <a:buFont typeface="Wingdings" panose="05000000000000000000" pitchFamily="2" charset="2"/>
              <a:buChar char="Ø"/>
              <a:tabLst>
                <a:tab pos="7560000" algn="r"/>
              </a:tabLst>
            </a:pPr>
            <a:r>
              <a:rPr lang="de-DE" dirty="0" smtClean="0"/>
              <a:t>Maria und Joseph zeigen dabei unbedingten Gehorsam vor Gott</a:t>
            </a:r>
          </a:p>
          <a:p>
            <a:pPr marL="285750" indent="-285750" algn="just" defTabSz="6364288">
              <a:spcAft>
                <a:spcPts val="600"/>
              </a:spcAft>
              <a:buFont typeface="Wingdings" panose="05000000000000000000" pitchFamily="2" charset="2"/>
              <a:buChar char="Ø"/>
              <a:tabLst>
                <a:tab pos="7560000" algn="r"/>
              </a:tabLst>
            </a:pPr>
            <a:r>
              <a:rPr lang="de-DE" dirty="0" smtClean="0"/>
              <a:t>Joseph zeigt dabei aber auch sein organisatorisches Talent und vermutlich auch seine finanziellen Möglichkeiten</a:t>
            </a:r>
          </a:p>
          <a:p>
            <a:pPr marL="285750" indent="-285750" algn="just" defTabSz="6364288">
              <a:spcAft>
                <a:spcPts val="600"/>
              </a:spcAft>
              <a:buFont typeface="Wingdings" panose="05000000000000000000" pitchFamily="2" charset="2"/>
              <a:buChar char="Ø"/>
              <a:tabLst>
                <a:tab pos="7560000" algn="r"/>
              </a:tabLst>
            </a:pPr>
            <a:r>
              <a:rPr lang="de-DE" dirty="0" smtClean="0"/>
              <a:t>Die Kinder werden mit dem Wort Gottes und vermutlich auch mehrsprachig groß, mindestens aramäisch und hebräisch, vermutlich auch griechisch</a:t>
            </a:r>
          </a:p>
          <a:p>
            <a:pPr marL="285750" indent="-285750" algn="just" defTabSz="6364288">
              <a:spcAft>
                <a:spcPts val="600"/>
              </a:spcAft>
              <a:buFont typeface="Wingdings" panose="05000000000000000000" pitchFamily="2" charset="2"/>
              <a:buChar char="Ø"/>
              <a:tabLst>
                <a:tab pos="7560000" algn="r"/>
              </a:tabLst>
            </a:pPr>
            <a:r>
              <a:rPr lang="de-DE" dirty="0" smtClean="0"/>
              <a:t>Jesus hat in der Familie vermutlich bereits Wunder getan, die das Vertrauen seiner Mutter in seine Messianität gestärkt haben</a:t>
            </a:r>
          </a:p>
          <a:p>
            <a:pPr marL="285750" indent="-285750" algn="just" defTabSz="6364288">
              <a:spcAft>
                <a:spcPts val="600"/>
              </a:spcAft>
              <a:buFont typeface="Wingdings" panose="05000000000000000000" pitchFamily="2" charset="2"/>
              <a:buChar char="Ø"/>
              <a:tabLst>
                <a:tab pos="7560000" algn="r"/>
              </a:tabLst>
            </a:pPr>
            <a:r>
              <a:rPr lang="de-DE" dirty="0" smtClean="0"/>
              <a:t>Jesus zieht später (vermutlich nach Josephs Tod) mit der Familie nach Kapernaum und lebt vermutlich von dem ererbten Zimmermannsbetrieb seines Vater</a:t>
            </a:r>
          </a:p>
        </p:txBody>
      </p:sp>
      <p:sp>
        <p:nvSpPr>
          <p:cNvPr id="5" name="Textfeld 4"/>
          <p:cNvSpPr txBox="1"/>
          <p:nvPr/>
        </p:nvSpPr>
        <p:spPr>
          <a:xfrm>
            <a:off x="1979712" y="188640"/>
            <a:ext cx="2432076" cy="646331"/>
          </a:xfrm>
          <a:prstGeom prst="rect">
            <a:avLst/>
          </a:prstGeom>
          <a:noFill/>
        </p:spPr>
        <p:txBody>
          <a:bodyPr wrap="none" rtlCol="0">
            <a:spAutoFit/>
          </a:bodyPr>
          <a:lstStyle/>
          <a:p>
            <a:r>
              <a:rPr lang="de-DE" b="1" dirty="0" smtClean="0"/>
              <a:t>Die Familie des Jakobus</a:t>
            </a:r>
          </a:p>
          <a:p>
            <a:r>
              <a:rPr lang="de-DE" dirty="0" smtClean="0"/>
              <a:t>Fazit</a:t>
            </a:r>
            <a:endParaRPr lang="de-DE" dirty="0"/>
          </a:p>
        </p:txBody>
      </p:sp>
    </p:spTree>
    <p:extLst>
      <p:ext uri="{BB962C8B-B14F-4D97-AF65-F5344CB8AC3E}">
        <p14:creationId xmlns:p14="http://schemas.microsoft.com/office/powerpoint/2010/main" val="805644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6595267" cy="646331"/>
          </a:xfrm>
          <a:prstGeom prst="rect">
            <a:avLst/>
          </a:prstGeom>
          <a:noFill/>
        </p:spPr>
        <p:txBody>
          <a:bodyPr wrap="none" rtlCol="0">
            <a:spAutoFit/>
          </a:bodyPr>
          <a:lstStyle/>
          <a:p>
            <a:r>
              <a:rPr lang="de-DE" b="1" dirty="0" smtClean="0"/>
              <a:t>Der junge Jakobus</a:t>
            </a:r>
          </a:p>
          <a:p>
            <a:r>
              <a:rPr lang="de-DE" dirty="0" smtClean="0"/>
              <a:t>Leben in einer Familie, in der der erstgeborene etwas </a:t>
            </a:r>
            <a:r>
              <a:rPr lang="de-DE" dirty="0"/>
              <a:t>B</a:t>
            </a:r>
            <a:r>
              <a:rPr lang="de-DE" dirty="0" smtClean="0"/>
              <a:t>esonderes ist</a:t>
            </a:r>
            <a:endParaRPr lang="de-DE" dirty="0"/>
          </a:p>
        </p:txBody>
      </p:sp>
      <p:sp>
        <p:nvSpPr>
          <p:cNvPr id="6" name="Textfeld 5"/>
          <p:cNvSpPr txBox="1"/>
          <p:nvPr/>
        </p:nvSpPr>
        <p:spPr>
          <a:xfrm>
            <a:off x="1381768" y="1084094"/>
            <a:ext cx="6380465" cy="369332"/>
          </a:xfrm>
          <a:prstGeom prst="rect">
            <a:avLst/>
          </a:prstGeom>
          <a:noFill/>
        </p:spPr>
        <p:txBody>
          <a:bodyPr wrap="none" rtlCol="0">
            <a:spAutoFit/>
          </a:bodyPr>
          <a:lstStyle/>
          <a:p>
            <a:r>
              <a:rPr lang="de-DE" b="1" dirty="0" smtClean="0"/>
              <a:t>In Nazareth lebte die Familie als unauffällige Handwerkerfamilie</a:t>
            </a:r>
            <a:endParaRPr lang="de-DE" b="1" dirty="0"/>
          </a:p>
        </p:txBody>
      </p:sp>
      <p:sp>
        <p:nvSpPr>
          <p:cNvPr id="7" name="Textfeld 6"/>
          <p:cNvSpPr txBox="1"/>
          <p:nvPr/>
        </p:nvSpPr>
        <p:spPr>
          <a:xfrm>
            <a:off x="683568" y="1628800"/>
            <a:ext cx="7776865" cy="4278094"/>
          </a:xfrm>
          <a:prstGeom prst="rect">
            <a:avLst/>
          </a:prstGeom>
          <a:noFill/>
        </p:spPr>
        <p:txBody>
          <a:bodyPr wrap="square" rtlCol="0">
            <a:spAutoFit/>
          </a:bodyPr>
          <a:lstStyle/>
          <a:p>
            <a:pPr algn="just" defTabSz="6364288">
              <a:spcAft>
                <a:spcPts val="600"/>
              </a:spcAft>
              <a:tabLst>
                <a:tab pos="7560000" algn="r"/>
              </a:tabLst>
            </a:pPr>
            <a:r>
              <a:rPr lang="de-DE" i="1" dirty="0"/>
              <a:t>Und es begab sich, als Jesus diese Gleichnisse beendet hatte, zog er von dannen. Und als er in seine Vaterstadt kam, lehrte er sie in ihrer Synagoge, so </a:t>
            </a:r>
            <a:r>
              <a:rPr lang="de-DE" i="1" dirty="0" smtClean="0"/>
              <a:t>dass </a:t>
            </a:r>
            <a:r>
              <a:rPr lang="de-DE" i="1" dirty="0"/>
              <a:t>sie erstaunten und sprachen: Woher hat dieser solche Weisheit und solche Kräfte? Ist dieser nicht des Zimmermanns Sohn? Heißt nicht seine Mutter Maria und seine Brüder Jakobus und Joses und Simon und Judas? Und sind nicht seine Schwestern alle bei uns? Woher kommt ihm das alles? Und sie nahmen Anstoß an ihm. Jesus aber sprach zu ihnen: Ein Prophet ist nirgends verachtet als in seiner Vaterstadt und in seinem Hause! Und er tat dort nicht viele Wunder um ihres Unglaubens </a:t>
            </a:r>
            <a:r>
              <a:rPr lang="de-DE" i="1" dirty="0" smtClean="0"/>
              <a:t>willen.</a:t>
            </a:r>
            <a:r>
              <a:rPr lang="de-DE" dirty="0" smtClean="0"/>
              <a:t>	</a:t>
            </a:r>
            <a:r>
              <a:rPr lang="de-DE" dirty="0"/>
              <a:t> Matthäus 13,53-58</a:t>
            </a: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Jakobus war in Nazareth als Bruder Jesu bekannt.</a:t>
            </a:r>
          </a:p>
          <a:p>
            <a:pPr algn="just" defTabSz="6364288">
              <a:spcAft>
                <a:spcPts val="600"/>
              </a:spcAft>
              <a:tabLst>
                <a:tab pos="7560000" algn="r"/>
              </a:tabLst>
            </a:pPr>
            <a:r>
              <a:rPr lang="de-DE" dirty="0" smtClean="0"/>
              <a:t>In Nazareth weiß man auch nichts von besonderen Taten des Kindes Jesu.</a:t>
            </a:r>
          </a:p>
          <a:p>
            <a:pPr algn="just" defTabSz="6364288">
              <a:spcAft>
                <a:spcPts val="600"/>
              </a:spcAft>
              <a:tabLst>
                <a:tab pos="7560000" algn="r"/>
              </a:tabLst>
            </a:pPr>
            <a:r>
              <a:rPr lang="de-DE" dirty="0" smtClean="0"/>
              <a:t>Die Familie scheint dort ein unauffälliges Leben als Handwerkerfamilie gelebt zu haben.</a:t>
            </a:r>
          </a:p>
        </p:txBody>
      </p:sp>
    </p:spTree>
    <p:extLst>
      <p:ext uri="{BB962C8B-B14F-4D97-AF65-F5344CB8AC3E}">
        <p14:creationId xmlns:p14="http://schemas.microsoft.com/office/powerpoint/2010/main" val="4128436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6595267" cy="646331"/>
          </a:xfrm>
          <a:prstGeom prst="rect">
            <a:avLst/>
          </a:prstGeom>
          <a:noFill/>
        </p:spPr>
        <p:txBody>
          <a:bodyPr wrap="none" rtlCol="0">
            <a:spAutoFit/>
          </a:bodyPr>
          <a:lstStyle/>
          <a:p>
            <a:r>
              <a:rPr lang="de-DE" b="1" dirty="0" smtClean="0"/>
              <a:t>Der junge Jakobus</a:t>
            </a:r>
          </a:p>
          <a:p>
            <a:r>
              <a:rPr lang="de-DE" dirty="0" smtClean="0"/>
              <a:t>Leben in einer Familie, in der der erstgeborene etwas </a:t>
            </a:r>
            <a:r>
              <a:rPr lang="de-DE" dirty="0"/>
              <a:t>B</a:t>
            </a:r>
            <a:r>
              <a:rPr lang="de-DE" dirty="0" smtClean="0"/>
              <a:t>esonderes ist</a:t>
            </a:r>
            <a:endParaRPr lang="de-DE" dirty="0"/>
          </a:p>
        </p:txBody>
      </p:sp>
      <p:sp>
        <p:nvSpPr>
          <p:cNvPr id="6" name="Textfeld 5"/>
          <p:cNvSpPr txBox="1"/>
          <p:nvPr/>
        </p:nvSpPr>
        <p:spPr>
          <a:xfrm>
            <a:off x="1617089" y="1084094"/>
            <a:ext cx="5909823" cy="646331"/>
          </a:xfrm>
          <a:prstGeom prst="rect">
            <a:avLst/>
          </a:prstGeom>
          <a:noFill/>
        </p:spPr>
        <p:txBody>
          <a:bodyPr wrap="none" rtlCol="0">
            <a:spAutoFit/>
          </a:bodyPr>
          <a:lstStyle/>
          <a:p>
            <a:r>
              <a:rPr lang="de-DE" b="1" dirty="0" smtClean="0"/>
              <a:t>Jesu Familie war bereit, </a:t>
            </a:r>
            <a:r>
              <a:rPr lang="de-DE" b="1" dirty="0"/>
              <a:t>Jesu Verhalten lieblos </a:t>
            </a:r>
            <a:r>
              <a:rPr lang="de-DE" b="1" dirty="0" smtClean="0"/>
              <a:t>abzuurteilen, </a:t>
            </a:r>
          </a:p>
          <a:p>
            <a:pPr algn="ctr"/>
            <a:r>
              <a:rPr lang="de-DE" b="1" dirty="0" smtClean="0"/>
              <a:t>fast wie die Pharisäer </a:t>
            </a:r>
            <a:r>
              <a:rPr lang="de-DE" b="1" dirty="0"/>
              <a:t>und Schriftgelehrten</a:t>
            </a:r>
          </a:p>
        </p:txBody>
      </p:sp>
      <p:sp>
        <p:nvSpPr>
          <p:cNvPr id="7" name="Textfeld 6"/>
          <p:cNvSpPr txBox="1"/>
          <p:nvPr/>
        </p:nvSpPr>
        <p:spPr>
          <a:xfrm>
            <a:off x="683568" y="1794296"/>
            <a:ext cx="7776865" cy="4355038"/>
          </a:xfrm>
          <a:prstGeom prst="rect">
            <a:avLst/>
          </a:prstGeom>
          <a:noFill/>
        </p:spPr>
        <p:txBody>
          <a:bodyPr wrap="square" rtlCol="0">
            <a:spAutoFit/>
          </a:bodyPr>
          <a:lstStyle/>
          <a:p>
            <a:pPr algn="just" defTabSz="6364288">
              <a:spcAft>
                <a:spcPts val="600"/>
              </a:spcAft>
              <a:tabLst>
                <a:tab pos="7560000" algn="r"/>
              </a:tabLst>
            </a:pPr>
            <a:r>
              <a:rPr lang="de-DE" i="1" dirty="0"/>
              <a:t>Und sie kamen nach Hause, und da kam abermals das Volk zusammen, also </a:t>
            </a:r>
            <a:r>
              <a:rPr lang="de-DE" i="1" dirty="0" smtClean="0"/>
              <a:t>dass </a:t>
            </a:r>
            <a:r>
              <a:rPr lang="de-DE" i="1" dirty="0"/>
              <a:t>sie nicht Raum hatten, zu essen. Und da es die Seinen hörten, gingen sie aus und wollten ihn halten; denn sie sprachen: Er ist von Sinnen. Die Schriftgelehrten aber, die von Jerusalem herabgekommen waren, sprachen: Er hat den Beelzebub, und durch den obersten Teufel treibt er die Teufel aus.</a:t>
            </a:r>
            <a:r>
              <a:rPr lang="de-DE" i="1" dirty="0" smtClean="0"/>
              <a:t>	Markus 3,20-22</a:t>
            </a:r>
          </a:p>
          <a:p>
            <a:pPr algn="just" defTabSz="6364288">
              <a:spcAft>
                <a:spcPts val="600"/>
              </a:spcAft>
              <a:tabLst>
                <a:tab pos="7560000" algn="r"/>
              </a:tabLst>
            </a:pPr>
            <a:r>
              <a:rPr lang="de-DE" dirty="0" smtClean="0"/>
              <a:t>Keine Parallelstellen</a:t>
            </a:r>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Hier wird deutlich, dass das Vorgehen Jesu, seine radikalen Predigten und seine Wundertaten der Familie über den Kopf wuchsen. „</a:t>
            </a:r>
            <a:r>
              <a:rPr lang="de-DE" i="1" dirty="0"/>
              <a:t>Er ist von </a:t>
            </a:r>
            <a:r>
              <a:rPr lang="de-DE" i="1" dirty="0" smtClean="0"/>
              <a:t>Sinnen. </a:t>
            </a:r>
            <a:r>
              <a:rPr lang="de-DE" dirty="0" smtClean="0"/>
              <a:t>“ Da schwingt die Besorgnis der Mutter mit: „Junge, nun iss doch wenigstens in Ruhe.“ Und da klingt Jakobus als der zweitälteste Bruder durch: „Das ist doch nicht mehr normal, was der macht …“</a:t>
            </a:r>
          </a:p>
          <a:p>
            <a:pPr algn="just" defTabSz="6364288">
              <a:spcAft>
                <a:spcPts val="600"/>
              </a:spcAft>
              <a:tabLst>
                <a:tab pos="7560000" algn="r"/>
              </a:tabLst>
            </a:pPr>
            <a:r>
              <a:rPr lang="de-DE" dirty="0" smtClean="0"/>
              <a:t>Wie hätten wir reagiert?</a:t>
            </a:r>
          </a:p>
        </p:txBody>
      </p:sp>
    </p:spTree>
    <p:extLst>
      <p:ext uri="{BB962C8B-B14F-4D97-AF65-F5344CB8AC3E}">
        <p14:creationId xmlns:p14="http://schemas.microsoft.com/office/powerpoint/2010/main" val="2317934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6595267" cy="646331"/>
          </a:xfrm>
          <a:prstGeom prst="rect">
            <a:avLst/>
          </a:prstGeom>
          <a:noFill/>
        </p:spPr>
        <p:txBody>
          <a:bodyPr wrap="none" rtlCol="0">
            <a:spAutoFit/>
          </a:bodyPr>
          <a:lstStyle/>
          <a:p>
            <a:r>
              <a:rPr lang="de-DE" b="1" dirty="0" smtClean="0"/>
              <a:t>Der junge Jakobus</a:t>
            </a:r>
          </a:p>
          <a:p>
            <a:r>
              <a:rPr lang="de-DE" dirty="0" smtClean="0"/>
              <a:t>Leben in einer Familie, in der der erstgeborene etwas </a:t>
            </a:r>
            <a:r>
              <a:rPr lang="de-DE" dirty="0"/>
              <a:t>B</a:t>
            </a:r>
            <a:r>
              <a:rPr lang="de-DE" dirty="0" smtClean="0"/>
              <a:t>esonderes ist</a:t>
            </a:r>
            <a:endParaRPr lang="de-DE" dirty="0"/>
          </a:p>
        </p:txBody>
      </p:sp>
      <p:sp>
        <p:nvSpPr>
          <p:cNvPr id="6" name="Textfeld 5"/>
          <p:cNvSpPr txBox="1"/>
          <p:nvPr/>
        </p:nvSpPr>
        <p:spPr>
          <a:xfrm>
            <a:off x="790869" y="1084094"/>
            <a:ext cx="7562263" cy="369332"/>
          </a:xfrm>
          <a:prstGeom prst="rect">
            <a:avLst/>
          </a:prstGeom>
          <a:noFill/>
        </p:spPr>
        <p:txBody>
          <a:bodyPr wrap="none" rtlCol="0">
            <a:spAutoFit/>
          </a:bodyPr>
          <a:lstStyle/>
          <a:p>
            <a:r>
              <a:rPr lang="de-DE" b="1" dirty="0" smtClean="0"/>
              <a:t>Das Verhältnis Jesu zu seiner Familie wurde von seiner Berufung überschattet</a:t>
            </a:r>
            <a:endParaRPr lang="de-DE" b="1" dirty="0"/>
          </a:p>
        </p:txBody>
      </p:sp>
      <p:sp>
        <p:nvSpPr>
          <p:cNvPr id="7" name="Textfeld 6"/>
          <p:cNvSpPr txBox="1"/>
          <p:nvPr/>
        </p:nvSpPr>
        <p:spPr>
          <a:xfrm>
            <a:off x="683568" y="1628800"/>
            <a:ext cx="7776865" cy="4154984"/>
          </a:xfrm>
          <a:prstGeom prst="rect">
            <a:avLst/>
          </a:prstGeom>
          <a:noFill/>
        </p:spPr>
        <p:txBody>
          <a:bodyPr wrap="square" rtlCol="0">
            <a:spAutoFit/>
          </a:bodyPr>
          <a:lstStyle/>
          <a:p>
            <a:pPr algn="just" defTabSz="6364288">
              <a:spcAft>
                <a:spcPts val="600"/>
              </a:spcAft>
              <a:tabLst>
                <a:tab pos="7560000" algn="r"/>
              </a:tabLst>
            </a:pPr>
            <a:r>
              <a:rPr lang="de-DE" i="1" dirty="0"/>
              <a:t>Während er noch zu dem Volke redete, siehe, da standen seine Mutter und seine Brüder draußen und suchten mit ihm zu reden. Da sprach einer zu ihm: Siehe, deine Mutter und deine Brüder stehen draußen und suchen mit dir zu reden. Er aber antwortete und sprach zu dem, der es ihm sagte: Wer ist meine Mutter, und wer sind meine Brüder? Und er streckte seine Hand aus über seine Jünger und sprach: Seht da, meine Mutter und meine Brüder! Denn wer den Willen tut meines Vaters im Himmel, der ist mir Bruder, Schwester und Mutter! </a:t>
            </a:r>
            <a:r>
              <a:rPr lang="de-DE" i="1" dirty="0" smtClean="0"/>
              <a:t>	Matthäus 12,46-50</a:t>
            </a:r>
          </a:p>
          <a:p>
            <a:pPr algn="just" defTabSz="6364288">
              <a:spcAft>
                <a:spcPts val="600"/>
              </a:spcAft>
              <a:tabLst>
                <a:tab pos="7560000" algn="r"/>
              </a:tabLst>
            </a:pPr>
            <a:r>
              <a:rPr lang="de-DE" dirty="0" smtClean="0"/>
              <a:t>Parallelstellen </a:t>
            </a:r>
            <a:r>
              <a:rPr lang="de-DE" dirty="0"/>
              <a:t>sind Markus </a:t>
            </a:r>
            <a:r>
              <a:rPr lang="de-DE" dirty="0" smtClean="0"/>
              <a:t>3,31-35 </a:t>
            </a:r>
            <a:r>
              <a:rPr lang="de-DE" dirty="0"/>
              <a:t>und Lukas </a:t>
            </a:r>
            <a:r>
              <a:rPr lang="de-DE" dirty="0" smtClean="0"/>
              <a:t>8,19-21</a:t>
            </a:r>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Was wird Jakobus in solchen Augenblicken über seinen Bruder gedacht haben?</a:t>
            </a:r>
          </a:p>
          <a:p>
            <a:pPr algn="just" defTabSz="6364288">
              <a:spcAft>
                <a:spcPts val="600"/>
              </a:spcAft>
              <a:tabLst>
                <a:tab pos="7560000" algn="r"/>
              </a:tabLst>
            </a:pPr>
            <a:r>
              <a:rPr lang="de-DE" dirty="0" smtClean="0"/>
              <a:t>Welchen Eindruck machte es auf Jesu Zuhörer?</a:t>
            </a:r>
          </a:p>
          <a:p>
            <a:pPr algn="just" defTabSz="6364288">
              <a:spcAft>
                <a:spcPts val="600"/>
              </a:spcAft>
              <a:tabLst>
                <a:tab pos="7560000" algn="r"/>
              </a:tabLst>
            </a:pPr>
            <a:r>
              <a:rPr lang="de-DE" dirty="0" smtClean="0"/>
              <a:t>Alle Synoptiker berichten dieses Ereignis, hielten es also für sehr wichtig.</a:t>
            </a:r>
          </a:p>
        </p:txBody>
      </p:sp>
    </p:spTree>
    <p:extLst>
      <p:ext uri="{BB962C8B-B14F-4D97-AF65-F5344CB8AC3E}">
        <p14:creationId xmlns:p14="http://schemas.microsoft.com/office/powerpoint/2010/main" val="212466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6595267" cy="646331"/>
          </a:xfrm>
          <a:prstGeom prst="rect">
            <a:avLst/>
          </a:prstGeom>
          <a:noFill/>
        </p:spPr>
        <p:txBody>
          <a:bodyPr wrap="none" rtlCol="0">
            <a:spAutoFit/>
          </a:bodyPr>
          <a:lstStyle/>
          <a:p>
            <a:r>
              <a:rPr lang="de-DE" b="1" dirty="0" smtClean="0"/>
              <a:t>Der junge Jakobus</a:t>
            </a:r>
          </a:p>
          <a:p>
            <a:r>
              <a:rPr lang="de-DE" dirty="0" smtClean="0"/>
              <a:t>Leben in einer Familie, in der der erstgeborene etwas </a:t>
            </a:r>
            <a:r>
              <a:rPr lang="de-DE" dirty="0"/>
              <a:t>B</a:t>
            </a:r>
            <a:r>
              <a:rPr lang="de-DE" dirty="0" smtClean="0"/>
              <a:t>esonderes ist</a:t>
            </a:r>
            <a:endParaRPr lang="de-DE" dirty="0"/>
          </a:p>
        </p:txBody>
      </p:sp>
      <p:sp>
        <p:nvSpPr>
          <p:cNvPr id="6" name="Textfeld 5"/>
          <p:cNvSpPr txBox="1"/>
          <p:nvPr/>
        </p:nvSpPr>
        <p:spPr>
          <a:xfrm>
            <a:off x="3115768" y="1084094"/>
            <a:ext cx="2912464" cy="369332"/>
          </a:xfrm>
          <a:prstGeom prst="rect">
            <a:avLst/>
          </a:prstGeom>
          <a:noFill/>
        </p:spPr>
        <p:txBody>
          <a:bodyPr wrap="none" rtlCol="0">
            <a:spAutoFit/>
          </a:bodyPr>
          <a:lstStyle/>
          <a:p>
            <a:r>
              <a:rPr lang="de-DE" b="1" dirty="0" smtClean="0"/>
              <a:t>Klare Worte in Richtung Jesu</a:t>
            </a:r>
            <a:endParaRPr lang="de-DE" b="1" dirty="0"/>
          </a:p>
        </p:txBody>
      </p:sp>
      <p:sp>
        <p:nvSpPr>
          <p:cNvPr id="7" name="Textfeld 6"/>
          <p:cNvSpPr txBox="1"/>
          <p:nvPr/>
        </p:nvSpPr>
        <p:spPr>
          <a:xfrm>
            <a:off x="611560" y="1628800"/>
            <a:ext cx="7963419" cy="4154984"/>
          </a:xfrm>
          <a:prstGeom prst="rect">
            <a:avLst/>
          </a:prstGeom>
          <a:noFill/>
        </p:spPr>
        <p:txBody>
          <a:bodyPr wrap="square" rtlCol="0">
            <a:spAutoFit/>
          </a:bodyPr>
          <a:lstStyle/>
          <a:p>
            <a:pPr algn="just" defTabSz="6364288">
              <a:spcAft>
                <a:spcPts val="600"/>
              </a:spcAft>
              <a:tabLst>
                <a:tab pos="7778750" algn="r"/>
              </a:tabLst>
            </a:pPr>
            <a:r>
              <a:rPr lang="de-DE" i="1" dirty="0"/>
              <a:t>Darnach zog Jesus umher in Galiläa; denn er wollte nicht in Judäa umherziehen, weil die Juden ihn zu töten suchten. Es war aber das Laubhüttenfest der Juden nahe. Da sprachen seine Brüder zu ihm: Brich doch auf von hier und ziehe nach Judäa, damit auch deine Jünger die Werke sehen, die du tust! Denn niemand tut etwas im Verborgenen und sucht doch öffentlich bekannt zu sein. Wenn du solches tust, so offenbare dich der Welt! Denn auch seine Brüder glaubten nicht an ihn. </a:t>
            </a:r>
            <a:r>
              <a:rPr lang="de-DE" i="1" dirty="0" smtClean="0"/>
              <a:t>		Johannes 7,1-5</a:t>
            </a:r>
          </a:p>
          <a:p>
            <a:pPr algn="just" defTabSz="6364288">
              <a:spcAft>
                <a:spcPts val="600"/>
              </a:spcAft>
              <a:tabLst>
                <a:tab pos="7560000" algn="r"/>
              </a:tabLst>
            </a:pPr>
            <a:r>
              <a:rPr lang="de-DE" dirty="0" smtClean="0"/>
              <a:t>Keine Parallelstellen</a:t>
            </a:r>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Eine klare Aussage des Johannes: „Denn </a:t>
            </a:r>
            <a:r>
              <a:rPr lang="de-DE" dirty="0"/>
              <a:t>auch seine Brüder glaubten nicht an ihn</a:t>
            </a:r>
            <a:r>
              <a:rPr lang="de-DE" dirty="0" smtClean="0"/>
              <a:t>.“</a:t>
            </a:r>
          </a:p>
          <a:p>
            <a:pPr algn="just" defTabSz="6364288">
              <a:spcAft>
                <a:spcPts val="600"/>
              </a:spcAft>
              <a:tabLst>
                <a:tab pos="7560000" algn="r"/>
              </a:tabLst>
            </a:pPr>
            <a:r>
              <a:rPr lang="de-DE" dirty="0" smtClean="0"/>
              <a:t>Ihre Haltung gegenüber Jesus ist von dem Prinzip: „Wenn schon, denn schon …“</a:t>
            </a:r>
          </a:p>
        </p:txBody>
      </p:sp>
    </p:spTree>
    <p:extLst>
      <p:ext uri="{BB962C8B-B14F-4D97-AF65-F5344CB8AC3E}">
        <p14:creationId xmlns:p14="http://schemas.microsoft.com/office/powerpoint/2010/main" val="361372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6595267" cy="646331"/>
          </a:xfrm>
          <a:prstGeom prst="rect">
            <a:avLst/>
          </a:prstGeom>
          <a:noFill/>
        </p:spPr>
        <p:txBody>
          <a:bodyPr wrap="none" rtlCol="0">
            <a:spAutoFit/>
          </a:bodyPr>
          <a:lstStyle/>
          <a:p>
            <a:r>
              <a:rPr lang="de-DE" b="1" dirty="0" smtClean="0"/>
              <a:t>Der junge Jakobus</a:t>
            </a:r>
          </a:p>
          <a:p>
            <a:r>
              <a:rPr lang="de-DE" dirty="0" smtClean="0"/>
              <a:t>Leben in einer Familie, in der der erstgeborene etwas </a:t>
            </a:r>
            <a:r>
              <a:rPr lang="de-DE" dirty="0"/>
              <a:t>B</a:t>
            </a:r>
            <a:r>
              <a:rPr lang="de-DE" dirty="0" smtClean="0"/>
              <a:t>esonderes ist</a:t>
            </a:r>
            <a:endParaRPr lang="de-DE" dirty="0"/>
          </a:p>
        </p:txBody>
      </p:sp>
      <p:sp>
        <p:nvSpPr>
          <p:cNvPr id="6" name="Textfeld 5"/>
          <p:cNvSpPr txBox="1"/>
          <p:nvPr/>
        </p:nvSpPr>
        <p:spPr>
          <a:xfrm>
            <a:off x="834695" y="1084094"/>
            <a:ext cx="7474610" cy="369332"/>
          </a:xfrm>
          <a:prstGeom prst="rect">
            <a:avLst/>
          </a:prstGeom>
          <a:noFill/>
        </p:spPr>
        <p:txBody>
          <a:bodyPr wrap="none" rtlCol="0">
            <a:spAutoFit/>
          </a:bodyPr>
          <a:lstStyle/>
          <a:p>
            <a:r>
              <a:rPr lang="de-DE" b="1" dirty="0" smtClean="0"/>
              <a:t>Die Verantwortung für die Mutter erhält der Jünger Johannes, nicht </a:t>
            </a:r>
            <a:r>
              <a:rPr lang="de-DE" b="1" dirty="0"/>
              <a:t>J</a:t>
            </a:r>
            <a:r>
              <a:rPr lang="de-DE" b="1" dirty="0" smtClean="0"/>
              <a:t>akobus</a:t>
            </a:r>
            <a:endParaRPr lang="de-DE" b="1" dirty="0"/>
          </a:p>
        </p:txBody>
      </p:sp>
      <p:sp>
        <p:nvSpPr>
          <p:cNvPr id="7" name="Textfeld 6"/>
          <p:cNvSpPr txBox="1"/>
          <p:nvPr/>
        </p:nvSpPr>
        <p:spPr>
          <a:xfrm>
            <a:off x="611560" y="1628800"/>
            <a:ext cx="7963419" cy="3801041"/>
          </a:xfrm>
          <a:prstGeom prst="rect">
            <a:avLst/>
          </a:prstGeom>
          <a:noFill/>
        </p:spPr>
        <p:txBody>
          <a:bodyPr wrap="square" rtlCol="0">
            <a:spAutoFit/>
          </a:bodyPr>
          <a:lstStyle/>
          <a:p>
            <a:pPr algn="just" defTabSz="6364288">
              <a:spcAft>
                <a:spcPts val="600"/>
              </a:spcAft>
              <a:tabLst>
                <a:tab pos="7778750" algn="r"/>
              </a:tabLst>
            </a:pPr>
            <a:r>
              <a:rPr lang="de-DE" i="1" dirty="0"/>
              <a:t>Als nun Jesus die Mutter sah und den Jünger dabei stehen, den er lieb hatte, spricht er zu seiner Mutter: Weib, siehe, dein Sohn! Darauf spricht er zu dem Jünger: Siehe, deine Mutter! Und von der Stunde an nahm sie der Jünger zu </a:t>
            </a:r>
            <a:r>
              <a:rPr lang="de-DE" i="1" dirty="0" smtClean="0"/>
              <a:t>sich.	</a:t>
            </a:r>
            <a:r>
              <a:rPr lang="de-DE" i="1" dirty="0"/>
              <a:t>	</a:t>
            </a:r>
            <a:r>
              <a:rPr lang="de-DE" i="1" dirty="0" smtClean="0"/>
              <a:t>Johannes 19,26-27</a:t>
            </a:r>
          </a:p>
          <a:p>
            <a:pPr algn="just" defTabSz="6364288">
              <a:spcAft>
                <a:spcPts val="600"/>
              </a:spcAft>
              <a:tabLst>
                <a:tab pos="7560000" algn="r"/>
              </a:tabLst>
            </a:pPr>
            <a:r>
              <a:rPr lang="de-DE" dirty="0" smtClean="0"/>
              <a:t>Keine Parallelstellen</a:t>
            </a:r>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Jesus sorgt für seine Mutter und gibt sie in die Obhut des Jüngers Johannes, des Sohnes des Zebedäus. Salome, die Frau des Zebedäus, ist Marias Schwester, daher war Maria in dieser Familie gut aufgehoben und hat Johannes vermutlich noch bis Ephesus begleitet.</a:t>
            </a:r>
          </a:p>
        </p:txBody>
      </p:sp>
    </p:spTree>
    <p:extLst>
      <p:ext uri="{BB962C8B-B14F-4D97-AF65-F5344CB8AC3E}">
        <p14:creationId xmlns:p14="http://schemas.microsoft.com/office/powerpoint/2010/main" val="1481283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3568" y="1196752"/>
            <a:ext cx="7776865" cy="5062924"/>
          </a:xfrm>
          <a:prstGeom prst="rect">
            <a:avLst/>
          </a:prstGeom>
          <a:noFill/>
        </p:spPr>
        <p:txBody>
          <a:bodyPr wrap="square" rtlCol="0">
            <a:spAutoFit/>
          </a:bodyPr>
          <a:lstStyle/>
          <a:p>
            <a:pPr marL="285750" indent="-285750" algn="just" defTabSz="6364288">
              <a:spcAft>
                <a:spcPts val="600"/>
              </a:spcAft>
              <a:buFont typeface="Wingdings" panose="05000000000000000000" pitchFamily="2" charset="2"/>
              <a:buChar char="Ø"/>
              <a:tabLst>
                <a:tab pos="7560000" algn="r"/>
              </a:tabLst>
            </a:pPr>
            <a:r>
              <a:rPr lang="de-DE" dirty="0" smtClean="0">
                <a:solidFill>
                  <a:prstClr val="black"/>
                </a:solidFill>
              </a:rPr>
              <a:t>Jakobus wird in einer Familie groß, die in Nazareth lebt und von ihren Nachbarn als Zimmermannsfamilie wahrgenommen wird.</a:t>
            </a:r>
          </a:p>
          <a:p>
            <a:pPr marL="285750" indent="-285750" algn="just" defTabSz="6364288">
              <a:spcAft>
                <a:spcPts val="600"/>
              </a:spcAft>
              <a:buFont typeface="Wingdings" panose="05000000000000000000" pitchFamily="2" charset="2"/>
              <a:buChar char="Ø"/>
              <a:tabLst>
                <a:tab pos="7560000" algn="r"/>
              </a:tabLst>
            </a:pPr>
            <a:r>
              <a:rPr lang="de-DE" dirty="0" smtClean="0">
                <a:solidFill>
                  <a:prstClr val="black"/>
                </a:solidFill>
              </a:rPr>
              <a:t>Als Jesus sein öffentliches Wirken begann, steht er ihm kritisch gegenüber: „Er ist von Sinnen!“</a:t>
            </a:r>
          </a:p>
          <a:p>
            <a:pPr marL="285750" indent="-285750" algn="just" defTabSz="6364288">
              <a:spcAft>
                <a:spcPts val="600"/>
              </a:spcAft>
              <a:buFont typeface="Wingdings" panose="05000000000000000000" pitchFamily="2" charset="2"/>
              <a:buChar char="Ø"/>
              <a:tabLst>
                <a:tab pos="7560000" algn="r"/>
              </a:tabLst>
            </a:pPr>
            <a:r>
              <a:rPr lang="de-DE" dirty="0" smtClean="0">
                <a:solidFill>
                  <a:prstClr val="black"/>
                </a:solidFill>
              </a:rPr>
              <a:t>Jesus umgekehrt gibt der Familie keine besondere Stellung sondern bettet sie ein in die Gemeinschaft derer, die den Willen des Vaters im Himmel tun: „</a:t>
            </a:r>
            <a:r>
              <a:rPr lang="de-DE" i="1" dirty="0" smtClean="0"/>
              <a:t>Denn </a:t>
            </a:r>
            <a:r>
              <a:rPr lang="de-DE" i="1" dirty="0"/>
              <a:t>wer den Willen tut meines Vaters im Himmel, der ist mir Bruder, Schwester und Mutter! </a:t>
            </a:r>
            <a:r>
              <a:rPr lang="de-DE" dirty="0" smtClean="0">
                <a:solidFill>
                  <a:prstClr val="black"/>
                </a:solidFill>
              </a:rPr>
              <a:t>“.</a:t>
            </a:r>
          </a:p>
          <a:p>
            <a:pPr marL="285750" indent="-285750" algn="just" defTabSz="6364288">
              <a:spcAft>
                <a:spcPts val="600"/>
              </a:spcAft>
              <a:buFont typeface="Wingdings" panose="05000000000000000000" pitchFamily="2" charset="2"/>
              <a:buChar char="Ø"/>
              <a:tabLst>
                <a:tab pos="7560000" algn="r"/>
              </a:tabLst>
            </a:pPr>
            <a:r>
              <a:rPr lang="de-DE" dirty="0" smtClean="0">
                <a:solidFill>
                  <a:prstClr val="black"/>
                </a:solidFill>
              </a:rPr>
              <a:t>Jakobus und die anderen Brüder Jesu kritisieren Jesus, dass er sich nicht in Jerusalem offenbart. Sie glauben nicht an ihn.</a:t>
            </a:r>
          </a:p>
          <a:p>
            <a:pPr marL="285750" indent="-285750" algn="just" defTabSz="6364288">
              <a:spcAft>
                <a:spcPts val="600"/>
              </a:spcAft>
              <a:buFont typeface="Wingdings" panose="05000000000000000000" pitchFamily="2" charset="2"/>
              <a:buChar char="Ø"/>
              <a:tabLst>
                <a:tab pos="7560000" algn="r"/>
              </a:tabLst>
            </a:pPr>
            <a:r>
              <a:rPr lang="de-DE" dirty="0" smtClean="0">
                <a:solidFill>
                  <a:prstClr val="black"/>
                </a:solidFill>
              </a:rPr>
              <a:t>Jesus übergibt Johannes, dem Sohn des Zebedäus, die Verantwortung für seine Mutter. Jakobus und die anderen Brüder übergeht er dabei. Die Gründe dafür kennen wir nicht.</a:t>
            </a:r>
            <a:endParaRPr lang="de-DE" dirty="0">
              <a:solidFill>
                <a:prstClr val="black"/>
              </a:solidFill>
            </a:endParaRPr>
          </a:p>
          <a:p>
            <a:pPr algn="just" defTabSz="6364288">
              <a:spcBef>
                <a:spcPts val="1200"/>
              </a:spcBef>
              <a:spcAft>
                <a:spcPts val="600"/>
              </a:spcAft>
              <a:tabLst>
                <a:tab pos="7560000" algn="r"/>
              </a:tabLst>
            </a:pPr>
            <a:r>
              <a:rPr lang="de-DE" b="1" dirty="0" smtClean="0">
                <a:solidFill>
                  <a:prstClr val="black"/>
                </a:solidFill>
              </a:rPr>
              <a:t>Insgesamt kann man feststellen, dass der junge Jakobus Jesus in einer Mischung aus Bewunderung und Verachtung begegnet ist und sicherlich darunter gelitten hat, im Schatten eines so besonderen Bruders zu stehen.</a:t>
            </a:r>
          </a:p>
        </p:txBody>
      </p:sp>
      <p:sp>
        <p:nvSpPr>
          <p:cNvPr id="5" name="Textfeld 4"/>
          <p:cNvSpPr txBox="1"/>
          <p:nvPr/>
        </p:nvSpPr>
        <p:spPr>
          <a:xfrm>
            <a:off x="1979712" y="188640"/>
            <a:ext cx="1918089" cy="646331"/>
          </a:xfrm>
          <a:prstGeom prst="rect">
            <a:avLst/>
          </a:prstGeom>
          <a:noFill/>
        </p:spPr>
        <p:txBody>
          <a:bodyPr wrap="none" rtlCol="0">
            <a:spAutoFit/>
          </a:bodyPr>
          <a:lstStyle/>
          <a:p>
            <a:r>
              <a:rPr lang="de-DE" b="1" dirty="0"/>
              <a:t>Der junge Jakobus</a:t>
            </a:r>
          </a:p>
          <a:p>
            <a:r>
              <a:rPr lang="de-DE" dirty="0" smtClean="0">
                <a:solidFill>
                  <a:prstClr val="black"/>
                </a:solidFill>
              </a:rPr>
              <a:t>Fazit</a:t>
            </a:r>
            <a:endParaRPr lang="de-DE" dirty="0">
              <a:solidFill>
                <a:prstClr val="black"/>
              </a:solidFill>
            </a:endParaRPr>
          </a:p>
        </p:txBody>
      </p:sp>
    </p:spTree>
    <p:extLst>
      <p:ext uri="{BB962C8B-B14F-4D97-AF65-F5344CB8AC3E}">
        <p14:creationId xmlns:p14="http://schemas.microsoft.com/office/powerpoint/2010/main" val="280749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323564" y="1084094"/>
            <a:ext cx="4496872" cy="369332"/>
          </a:xfrm>
          <a:prstGeom prst="rect">
            <a:avLst/>
          </a:prstGeom>
          <a:noFill/>
        </p:spPr>
        <p:txBody>
          <a:bodyPr wrap="none" rtlCol="0">
            <a:spAutoFit/>
          </a:bodyPr>
          <a:lstStyle/>
          <a:p>
            <a:r>
              <a:rPr lang="de-DE" b="1" dirty="0" smtClean="0"/>
              <a:t>Jakobus begegnet dem auferstandenen Jesus</a:t>
            </a:r>
            <a:endParaRPr lang="de-DE" b="1" dirty="0"/>
          </a:p>
        </p:txBody>
      </p:sp>
      <p:sp>
        <p:nvSpPr>
          <p:cNvPr id="7" name="Textfeld 6"/>
          <p:cNvSpPr txBox="1"/>
          <p:nvPr/>
        </p:nvSpPr>
        <p:spPr>
          <a:xfrm>
            <a:off x="611560" y="1628800"/>
            <a:ext cx="7963419" cy="4431983"/>
          </a:xfrm>
          <a:prstGeom prst="rect">
            <a:avLst/>
          </a:prstGeom>
          <a:noFill/>
        </p:spPr>
        <p:txBody>
          <a:bodyPr wrap="square" rtlCol="0">
            <a:spAutoFit/>
          </a:bodyPr>
          <a:lstStyle/>
          <a:p>
            <a:pPr algn="just" defTabSz="6364288">
              <a:spcAft>
                <a:spcPts val="600"/>
              </a:spcAft>
              <a:tabLst>
                <a:tab pos="7778750" algn="r"/>
              </a:tabLst>
            </a:pPr>
            <a:r>
              <a:rPr lang="de-DE" i="1" dirty="0"/>
              <a:t>Denn ich habe euch in erster Linie das überliefert, was ich auch empfangen habe, nämlich </a:t>
            </a:r>
            <a:r>
              <a:rPr lang="de-DE" i="1" dirty="0" smtClean="0"/>
              <a:t>dass </a:t>
            </a:r>
            <a:r>
              <a:rPr lang="de-DE" i="1" dirty="0"/>
              <a:t>Christus für unsre Sünden gestorben ist, nach der Schrift, und </a:t>
            </a:r>
            <a:r>
              <a:rPr lang="de-DE" i="1" dirty="0" smtClean="0"/>
              <a:t>dass </a:t>
            </a:r>
            <a:r>
              <a:rPr lang="de-DE" i="1" dirty="0"/>
              <a:t>er begraben worden und </a:t>
            </a:r>
            <a:r>
              <a:rPr lang="de-DE" i="1" dirty="0" smtClean="0"/>
              <a:t>dass </a:t>
            </a:r>
            <a:r>
              <a:rPr lang="de-DE" i="1" dirty="0"/>
              <a:t>er auferstanden ist am dritten Tage, nach der Schrift, und </a:t>
            </a:r>
            <a:r>
              <a:rPr lang="de-DE" i="1" dirty="0" smtClean="0"/>
              <a:t>dass </a:t>
            </a:r>
            <a:r>
              <a:rPr lang="de-DE" i="1" dirty="0"/>
              <a:t>er dem Kephas erschienen ist, hernach den Zwölfen. Darnach ist er mehr als fünfhundert Brüdern auf einmal erschienen, von welchen die meisten noch leben, etliche aber auch entschlafen sind. Darnach erschien er dem Jakobus, hierauf sämtlichen Aposteln. Zuletzt aber von allen erschien er auch mir, der ich gleichsam eine unzeitige Geburt bin.	</a:t>
            </a:r>
            <a:r>
              <a:rPr lang="de-DE" dirty="0"/>
              <a:t>1.Korinther </a:t>
            </a:r>
            <a:r>
              <a:rPr lang="de-DE" dirty="0" smtClean="0"/>
              <a:t>15,3-8</a:t>
            </a:r>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Jakobus begegnet seinem Bruder, dem auferstandenen Jesus.</a:t>
            </a:r>
          </a:p>
          <a:p>
            <a:pPr algn="just" defTabSz="6364288">
              <a:spcAft>
                <a:spcPts val="600"/>
              </a:spcAft>
              <a:tabLst>
                <a:tab pos="7560000" algn="r"/>
              </a:tabLst>
            </a:pPr>
            <a:r>
              <a:rPr lang="de-DE" dirty="0" smtClean="0"/>
              <a:t>Wir wissen nicht, was Jesus ihm bei dieser Begegnung aufgetragen hat.</a:t>
            </a:r>
          </a:p>
          <a:p>
            <a:pPr algn="just" defTabSz="6364288">
              <a:spcAft>
                <a:spcPts val="600"/>
              </a:spcAft>
              <a:tabLst>
                <a:tab pos="7560000" algn="r"/>
              </a:tabLst>
            </a:pPr>
            <a:r>
              <a:rPr lang="de-DE" dirty="0" smtClean="0"/>
              <a:t>Die Begegnung fand noch vor der Himmelfahrt Jesu statt.</a:t>
            </a:r>
          </a:p>
        </p:txBody>
      </p:sp>
    </p:spTree>
    <p:extLst>
      <p:ext uri="{BB962C8B-B14F-4D97-AF65-F5344CB8AC3E}">
        <p14:creationId xmlns:p14="http://schemas.microsoft.com/office/powerpoint/2010/main" val="2463899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3188565" cy="369332"/>
          </a:xfrm>
          <a:prstGeom prst="rect">
            <a:avLst/>
          </a:prstGeom>
          <a:noFill/>
        </p:spPr>
        <p:txBody>
          <a:bodyPr wrap="none" rtlCol="0">
            <a:spAutoFit/>
          </a:bodyPr>
          <a:lstStyle/>
          <a:p>
            <a:r>
              <a:rPr lang="de-DE" b="1" dirty="0" smtClean="0"/>
              <a:t>Jakobus, der Bruder des HERRN</a:t>
            </a:r>
          </a:p>
        </p:txBody>
      </p:sp>
      <p:sp>
        <p:nvSpPr>
          <p:cNvPr id="3" name="Textfeld 2"/>
          <p:cNvSpPr txBox="1"/>
          <p:nvPr/>
        </p:nvSpPr>
        <p:spPr>
          <a:xfrm>
            <a:off x="3008688" y="1084094"/>
            <a:ext cx="3126625" cy="707886"/>
          </a:xfrm>
          <a:prstGeom prst="rect">
            <a:avLst/>
          </a:prstGeom>
          <a:noFill/>
        </p:spPr>
        <p:txBody>
          <a:bodyPr wrap="none" rtlCol="0">
            <a:spAutoFit/>
          </a:bodyPr>
          <a:lstStyle/>
          <a:p>
            <a:r>
              <a:rPr lang="de-DE" sz="4000" b="1" dirty="0" smtClean="0"/>
              <a:t>Einstiegsfrage</a:t>
            </a:r>
            <a:endParaRPr lang="de-DE" sz="4000" b="1" dirty="0"/>
          </a:p>
        </p:txBody>
      </p:sp>
      <p:sp>
        <p:nvSpPr>
          <p:cNvPr id="4" name="Textfeld 3"/>
          <p:cNvSpPr txBox="1"/>
          <p:nvPr/>
        </p:nvSpPr>
        <p:spPr>
          <a:xfrm>
            <a:off x="539552" y="2204864"/>
            <a:ext cx="8064896" cy="707886"/>
          </a:xfrm>
          <a:prstGeom prst="rect">
            <a:avLst/>
          </a:prstGeom>
          <a:noFill/>
        </p:spPr>
        <p:txBody>
          <a:bodyPr wrap="square" rtlCol="0">
            <a:spAutoFit/>
          </a:bodyPr>
          <a:lstStyle/>
          <a:p>
            <a:r>
              <a:rPr lang="de-DE" sz="4000" b="1" dirty="0" smtClean="0"/>
              <a:t>Hättet ihr gerne in Jesu Nähe gelebt?</a:t>
            </a:r>
          </a:p>
        </p:txBody>
      </p:sp>
    </p:spTree>
    <p:extLst>
      <p:ext uri="{BB962C8B-B14F-4D97-AF65-F5344CB8AC3E}">
        <p14:creationId xmlns:p14="http://schemas.microsoft.com/office/powerpoint/2010/main" val="34156955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199972" y="1084094"/>
            <a:ext cx="4744056" cy="369332"/>
          </a:xfrm>
          <a:prstGeom prst="rect">
            <a:avLst/>
          </a:prstGeom>
          <a:noFill/>
        </p:spPr>
        <p:txBody>
          <a:bodyPr wrap="none" rtlCol="0">
            <a:spAutoFit/>
          </a:bodyPr>
          <a:lstStyle/>
          <a:p>
            <a:r>
              <a:rPr lang="de-DE" b="1" dirty="0" smtClean="0"/>
              <a:t>Jakobus sucht die Gemeinschaft der Jünger Jesu</a:t>
            </a:r>
            <a:endParaRPr lang="de-DE" b="1" dirty="0"/>
          </a:p>
        </p:txBody>
      </p:sp>
      <p:sp>
        <p:nvSpPr>
          <p:cNvPr id="7" name="Textfeld 6"/>
          <p:cNvSpPr txBox="1"/>
          <p:nvPr/>
        </p:nvSpPr>
        <p:spPr>
          <a:xfrm>
            <a:off x="611560" y="1628800"/>
            <a:ext cx="7963419" cy="4355038"/>
          </a:xfrm>
          <a:prstGeom prst="rect">
            <a:avLst/>
          </a:prstGeom>
          <a:noFill/>
        </p:spPr>
        <p:txBody>
          <a:bodyPr wrap="square" rtlCol="0">
            <a:spAutoFit/>
          </a:bodyPr>
          <a:lstStyle/>
          <a:p>
            <a:pPr algn="just" defTabSz="6364288">
              <a:spcAft>
                <a:spcPts val="600"/>
              </a:spcAft>
              <a:tabLst>
                <a:tab pos="7778750" algn="r"/>
              </a:tabLst>
            </a:pPr>
            <a:r>
              <a:rPr lang="de-DE" i="1" dirty="0"/>
              <a:t>Da kehrten sie nach Jerusalem zurück von dem Berge, welcher Ölberg heißt, der nahe bei Jerusalem liegt, einen Sabbatweg entfernt. Und als sie hineinkamen, gingen sie hinauf in das Obergemach, wo sie verblieben, nämlich Petrus und Johannes und Jakobus und Andreas, Philippus und Thomas, Bartholomäus und Matthäus, Jakobus, der Sohn des Alphäus, und Simon Zelotes und Judas, des Jakobus Sohn. Diese alle verharrten einmütig im Gebet, samt den Frauen und Maria, der Mutter Jesu, und seinen Brüdern</a:t>
            </a:r>
            <a:r>
              <a:rPr lang="de-DE" i="1" dirty="0" smtClean="0"/>
              <a:t>.</a:t>
            </a:r>
            <a:r>
              <a:rPr lang="de-DE" i="1" dirty="0"/>
              <a:t>	Apostelgeschichte </a:t>
            </a:r>
            <a:r>
              <a:rPr lang="de-DE" i="1" dirty="0" smtClean="0"/>
              <a:t>1,12-14</a:t>
            </a:r>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Jakobus hat sich bekehrt und hält sich nun zu den Aposteln.</a:t>
            </a:r>
          </a:p>
          <a:p>
            <a:pPr algn="just" defTabSz="6364288">
              <a:spcAft>
                <a:spcPts val="600"/>
              </a:spcAft>
              <a:tabLst>
                <a:tab pos="7560000" algn="r"/>
              </a:tabLst>
            </a:pPr>
            <a:r>
              <a:rPr lang="de-DE" dirty="0" smtClean="0"/>
              <a:t>Er hat offenbar auch seine Brüder überzeugt, denn sie begleiten ihn und übernehmen auch später wichtige Ämter in der entstehenden Gemeinde.</a:t>
            </a:r>
          </a:p>
          <a:p>
            <a:pPr algn="just" defTabSz="6364288">
              <a:spcAft>
                <a:spcPts val="600"/>
              </a:spcAft>
              <a:tabLst>
                <a:tab pos="7560000" algn="r"/>
              </a:tabLst>
            </a:pPr>
            <a:r>
              <a:rPr lang="de-DE" dirty="0" smtClean="0"/>
              <a:t>Sie sind mutiger geworden, denn es wird jetzt nicht mehr erwähnt, dass sie den Raum, in dem sie waren, verschlossen hielten.</a:t>
            </a:r>
          </a:p>
        </p:txBody>
      </p:sp>
    </p:spTree>
    <p:extLst>
      <p:ext uri="{BB962C8B-B14F-4D97-AF65-F5344CB8AC3E}">
        <p14:creationId xmlns:p14="http://schemas.microsoft.com/office/powerpoint/2010/main" val="2457146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1549570" y="1084094"/>
            <a:ext cx="6044860" cy="369332"/>
          </a:xfrm>
          <a:prstGeom prst="rect">
            <a:avLst/>
          </a:prstGeom>
          <a:noFill/>
        </p:spPr>
        <p:txBody>
          <a:bodyPr wrap="none" rtlCol="0">
            <a:spAutoFit/>
          </a:bodyPr>
          <a:lstStyle/>
          <a:p>
            <a:r>
              <a:rPr lang="de-DE" b="1" dirty="0" smtClean="0"/>
              <a:t>Jakobus gewinnt an Bedeutung in der wachsenden Gemeinde</a:t>
            </a:r>
            <a:endParaRPr lang="de-DE" b="1" dirty="0"/>
          </a:p>
        </p:txBody>
      </p:sp>
      <p:sp>
        <p:nvSpPr>
          <p:cNvPr id="7" name="Textfeld 6"/>
          <p:cNvSpPr txBox="1"/>
          <p:nvPr/>
        </p:nvSpPr>
        <p:spPr>
          <a:xfrm>
            <a:off x="611560" y="1709221"/>
            <a:ext cx="7963419" cy="5032147"/>
          </a:xfrm>
          <a:prstGeom prst="rect">
            <a:avLst/>
          </a:prstGeom>
          <a:solidFill>
            <a:schemeClr val="bg1"/>
          </a:solidFill>
        </p:spPr>
        <p:txBody>
          <a:bodyPr wrap="square" rtlCol="0">
            <a:spAutoFit/>
          </a:bodyPr>
          <a:lstStyle/>
          <a:p>
            <a:pPr algn="just" defTabSz="6364288">
              <a:spcAft>
                <a:spcPts val="600"/>
              </a:spcAft>
              <a:tabLst>
                <a:tab pos="7778750" algn="r"/>
              </a:tabLst>
            </a:pPr>
            <a:r>
              <a:rPr lang="de-DE" dirty="0"/>
              <a:t>Als es aber Gott, der mich von meiner Mutter Leib an ausgesondert und durch seine Gnade berufen hat, wohlgefiel, </a:t>
            </a:r>
            <a:r>
              <a:rPr lang="de-DE" dirty="0" smtClean="0"/>
              <a:t>seinen </a:t>
            </a:r>
            <a:r>
              <a:rPr lang="de-DE" dirty="0"/>
              <a:t>Sohn in mir zu offenbaren, damit ich ihn durch das Evangelium unter den Heiden verkündige, ging ich alsbald nicht mit Fleisch und Blut zu Rate, </a:t>
            </a:r>
            <a:r>
              <a:rPr lang="de-DE" dirty="0" smtClean="0"/>
              <a:t>zog </a:t>
            </a:r>
            <a:r>
              <a:rPr lang="de-DE" dirty="0"/>
              <a:t>auch nicht nach Jerusalem hinauf zu denen, die vor mir Apostel waren, sondern ging weg nach Arabien und kehrte wieder nach Damaskus zurück. </a:t>
            </a:r>
            <a:r>
              <a:rPr lang="de-DE" dirty="0" smtClean="0"/>
              <a:t>Darauf</a:t>
            </a:r>
            <a:r>
              <a:rPr lang="de-DE" dirty="0"/>
              <a:t>, nach drei Jahren, zog ich nach Jerusalem hinauf, um Petrus kennen zu lernen, und blieb fünfzehn Tage bei ihm. </a:t>
            </a:r>
            <a:r>
              <a:rPr lang="de-DE" dirty="0" smtClean="0"/>
              <a:t>Ich </a:t>
            </a:r>
            <a:r>
              <a:rPr lang="de-DE" dirty="0"/>
              <a:t>sah aber keinen der andern Apostel, außer Jakobus, den Bruder des Herrn. </a:t>
            </a:r>
            <a:r>
              <a:rPr lang="de-DE" dirty="0" smtClean="0"/>
              <a:t>Was </a:t>
            </a:r>
            <a:r>
              <a:rPr lang="de-DE" dirty="0"/>
              <a:t>ich euch aber schreibe, siehe, vor Gottes Angesicht: ich lüge nicht! </a:t>
            </a:r>
            <a:r>
              <a:rPr lang="de-DE" dirty="0" smtClean="0"/>
              <a:t>Darauf </a:t>
            </a:r>
            <a:r>
              <a:rPr lang="de-DE" dirty="0"/>
              <a:t>kam ich in die Gegenden von Syrien und Cilicien. </a:t>
            </a:r>
            <a:r>
              <a:rPr lang="de-DE" dirty="0" smtClean="0"/>
              <a:t>Ich </a:t>
            </a:r>
            <a:r>
              <a:rPr lang="de-DE" dirty="0"/>
              <a:t>war aber den Gemeinden von Judäa, die in Christus sind, von Angesicht unbekannt. </a:t>
            </a:r>
            <a:r>
              <a:rPr lang="de-DE" dirty="0" smtClean="0"/>
              <a:t>Sie </a:t>
            </a:r>
            <a:r>
              <a:rPr lang="de-DE" dirty="0"/>
              <a:t>hatten nur gehört: der, welcher uns einst verfolgte, predigt jetzt als Evangelium den Glauben, welchen er einst zerstörte! </a:t>
            </a:r>
            <a:r>
              <a:rPr lang="de-DE" dirty="0" smtClean="0"/>
              <a:t>Und </a:t>
            </a:r>
            <a:r>
              <a:rPr lang="de-DE" dirty="0"/>
              <a:t>sie priesen Gott meinethalben.</a:t>
            </a:r>
            <a:r>
              <a:rPr lang="de-DE" i="1" dirty="0"/>
              <a:t>	</a:t>
            </a:r>
            <a:r>
              <a:rPr lang="de-DE" i="1" dirty="0" smtClean="0"/>
              <a:t>Galater 1,15-24</a:t>
            </a:r>
          </a:p>
          <a:p>
            <a:pPr algn="just" defTabSz="6364288">
              <a:spcAft>
                <a:spcPts val="600"/>
              </a:spcAft>
              <a:tabLst>
                <a:tab pos="7560000" algn="r"/>
              </a:tabLst>
            </a:pPr>
            <a:endParaRPr lang="de-DE" dirty="0" smtClean="0"/>
          </a:p>
          <a:p>
            <a:pPr algn="just" defTabSz="6364288">
              <a:spcAft>
                <a:spcPts val="600"/>
              </a:spcAft>
              <a:tabLst>
                <a:tab pos="7560000" algn="r"/>
              </a:tabLst>
            </a:pPr>
            <a:r>
              <a:rPr lang="de-DE" dirty="0" smtClean="0"/>
              <a:t>Petrus stellt den neubekehrten Paulus dem Jakobus vor.</a:t>
            </a:r>
          </a:p>
          <a:p>
            <a:pPr algn="just" defTabSz="6364288">
              <a:spcAft>
                <a:spcPts val="600"/>
              </a:spcAft>
              <a:tabLst>
                <a:tab pos="7560000" algn="r"/>
              </a:tabLst>
            </a:pPr>
            <a:r>
              <a:rPr lang="de-DE" dirty="0" smtClean="0"/>
              <a:t>Paulus hält es für wichtig zu erwähnen, dass er in Jerusalem auch mit Jakobus gesprochen hat.</a:t>
            </a:r>
          </a:p>
        </p:txBody>
      </p:sp>
    </p:spTree>
    <p:extLst>
      <p:ext uri="{BB962C8B-B14F-4D97-AF65-F5344CB8AC3E}">
        <p14:creationId xmlns:p14="http://schemas.microsoft.com/office/powerpoint/2010/main" val="3988285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687895" y="1084094"/>
            <a:ext cx="3768211" cy="369332"/>
          </a:xfrm>
          <a:prstGeom prst="rect">
            <a:avLst/>
          </a:prstGeom>
          <a:noFill/>
        </p:spPr>
        <p:txBody>
          <a:bodyPr wrap="none" rtlCol="0">
            <a:spAutoFit/>
          </a:bodyPr>
          <a:lstStyle/>
          <a:p>
            <a:r>
              <a:rPr lang="de-DE" b="1" dirty="0" smtClean="0"/>
              <a:t>Jakobus segnet den Dienst des Paulus</a:t>
            </a:r>
            <a:endParaRPr lang="de-DE" b="1" dirty="0"/>
          </a:p>
        </p:txBody>
      </p:sp>
      <p:sp>
        <p:nvSpPr>
          <p:cNvPr id="7" name="Textfeld 6"/>
          <p:cNvSpPr txBox="1"/>
          <p:nvPr/>
        </p:nvSpPr>
        <p:spPr>
          <a:xfrm>
            <a:off x="323528" y="1628800"/>
            <a:ext cx="8496944" cy="5078313"/>
          </a:xfrm>
          <a:prstGeom prst="rect">
            <a:avLst/>
          </a:prstGeom>
          <a:solidFill>
            <a:schemeClr val="bg1"/>
          </a:solidFill>
        </p:spPr>
        <p:txBody>
          <a:bodyPr wrap="square" rtlCol="0">
            <a:spAutoFit/>
          </a:bodyPr>
          <a:lstStyle/>
          <a:p>
            <a:pPr algn="just" defTabSz="6364288">
              <a:spcAft>
                <a:spcPts val="600"/>
              </a:spcAft>
              <a:tabLst>
                <a:tab pos="8315325" algn="r"/>
              </a:tabLst>
            </a:pPr>
            <a:r>
              <a:rPr lang="de-DE" i="1" dirty="0"/>
              <a:t>Darauf, </a:t>
            </a:r>
            <a:r>
              <a:rPr lang="de-DE" b="1" i="1" dirty="0"/>
              <a:t>nach vierzehn Jahren</a:t>
            </a:r>
            <a:r>
              <a:rPr lang="de-DE" i="1" dirty="0"/>
              <a:t>, zog ich wiederum nach Jerusalem hinauf mit Barnabas und nahm auch Titus mit. </a:t>
            </a:r>
            <a:r>
              <a:rPr lang="de-DE" i="1" dirty="0" smtClean="0"/>
              <a:t>Ich </a:t>
            </a:r>
            <a:r>
              <a:rPr lang="de-DE" i="1" dirty="0"/>
              <a:t>zog aber hinauf infolge einer Offenbarung und legte ihnen, insbesondere den Angesehenen, das Evangelium vor, das ich unter den Heiden verkündige, damit ich nicht etwa vergeblich liefe oder gelaufen wäre. </a:t>
            </a:r>
            <a:r>
              <a:rPr lang="de-DE" i="1" dirty="0" smtClean="0"/>
              <a:t>Es </a:t>
            </a:r>
            <a:r>
              <a:rPr lang="de-DE" i="1" dirty="0"/>
              <a:t>wurde aber nicht einmal mein Begleiter, Titus, obschon er ein Grieche ist, gezwungen, sich beschneiden zu lassen. </a:t>
            </a:r>
            <a:r>
              <a:rPr lang="de-DE" i="1" dirty="0" smtClean="0"/>
              <a:t>Was </a:t>
            </a:r>
            <a:r>
              <a:rPr lang="de-DE" i="1" dirty="0"/>
              <a:t>aber </a:t>
            </a:r>
            <a:r>
              <a:rPr lang="de-DE" b="1" i="1" dirty="0"/>
              <a:t>die eingeschlichenen falschen Brüder </a:t>
            </a:r>
            <a:r>
              <a:rPr lang="de-DE" i="1" dirty="0"/>
              <a:t>betrifft, die sich eingedrängt hatten, um unsere Freiheit auszukundschaften, die wir in Christus Jesus haben, damit sie uns unterjochen könnten, </a:t>
            </a:r>
            <a:r>
              <a:rPr lang="de-DE" b="1" i="1" dirty="0" smtClean="0"/>
              <a:t>denen </a:t>
            </a:r>
            <a:r>
              <a:rPr lang="de-DE" b="1" i="1" dirty="0"/>
              <a:t>gaben wir auch nicht eine Stunde nach</a:t>
            </a:r>
            <a:r>
              <a:rPr lang="de-DE" i="1" dirty="0"/>
              <a:t>, </a:t>
            </a:r>
            <a:r>
              <a:rPr lang="de-DE" i="1" dirty="0" smtClean="0"/>
              <a:t>dass </a:t>
            </a:r>
            <a:r>
              <a:rPr lang="de-DE" i="1" dirty="0"/>
              <a:t>wir uns ihnen unterworfen hätten, damit die Wahrheit des Evangeliums bei euch bestehen bliebe. </a:t>
            </a:r>
            <a:r>
              <a:rPr lang="de-DE" b="1" i="1" dirty="0" smtClean="0"/>
              <a:t>Von </a:t>
            </a:r>
            <a:r>
              <a:rPr lang="de-DE" b="1" i="1" dirty="0"/>
              <a:t>denen aber, die etwas </a:t>
            </a:r>
            <a:r>
              <a:rPr lang="de-DE" b="1" i="1" dirty="0" smtClean="0"/>
              <a:t>gelten</a:t>
            </a:r>
            <a:r>
              <a:rPr lang="de-DE" i="1" dirty="0" smtClean="0"/>
              <a:t>, haben mir diese </a:t>
            </a:r>
            <a:r>
              <a:rPr lang="de-DE" i="1" dirty="0"/>
              <a:t>Angesehenen nichts weiter </a:t>
            </a:r>
            <a:r>
              <a:rPr lang="de-DE" i="1" dirty="0" smtClean="0"/>
              <a:t>auferlegt.</a:t>
            </a:r>
            <a:r>
              <a:rPr lang="de-DE" i="1" dirty="0"/>
              <a:t> </a:t>
            </a:r>
            <a:r>
              <a:rPr lang="de-DE" i="1" dirty="0" smtClean="0"/>
              <a:t>Sondern </a:t>
            </a:r>
            <a:r>
              <a:rPr lang="de-DE" i="1" dirty="0"/>
              <a:t>im Gegenteil, </a:t>
            </a:r>
            <a:r>
              <a:rPr lang="de-DE" i="1" dirty="0" smtClean="0"/>
              <a:t>denn </a:t>
            </a:r>
            <a:r>
              <a:rPr lang="de-DE" i="1" dirty="0"/>
              <a:t>sie sahen, </a:t>
            </a:r>
            <a:r>
              <a:rPr lang="de-DE" i="1" dirty="0" smtClean="0"/>
              <a:t>dass </a:t>
            </a:r>
            <a:r>
              <a:rPr lang="de-DE" i="1" dirty="0"/>
              <a:t>ich mit dem Evangelium an die Unbeschnittenen betraut bin, gleichwie Petrus mit dem an die </a:t>
            </a:r>
            <a:r>
              <a:rPr lang="de-DE" i="1" dirty="0" smtClean="0"/>
              <a:t>Beschneidung.</a:t>
            </a:r>
            <a:r>
              <a:rPr lang="de-DE" i="1" dirty="0"/>
              <a:t> D</a:t>
            </a:r>
            <a:r>
              <a:rPr lang="de-DE" i="1" dirty="0" smtClean="0"/>
              <a:t>enn </a:t>
            </a:r>
            <a:r>
              <a:rPr lang="de-DE" i="1" dirty="0"/>
              <a:t>der, welcher in Petrus kräftig wirkte zum Apostelamt unter der Beschneidung, der wirkte auch in mir kräftig für die </a:t>
            </a:r>
            <a:r>
              <a:rPr lang="de-DE" i="1" dirty="0" smtClean="0"/>
              <a:t>Heiden.</a:t>
            </a:r>
            <a:r>
              <a:rPr lang="de-DE" i="1" dirty="0"/>
              <a:t> </a:t>
            </a:r>
            <a:r>
              <a:rPr lang="de-DE" b="1" i="1" dirty="0" smtClean="0"/>
              <a:t>Und </a:t>
            </a:r>
            <a:r>
              <a:rPr lang="de-DE" b="1" i="1" dirty="0"/>
              <a:t>als sie die Gnade erkannten, die mir gegeben ist, reichten Jakobus und Kephas und Johannes, die für Säulen gelten, mir und Barnabas die Hand der Gemeinschaft, damit wir unter den Heiden, sie aber unter der Beschneidung wirkten</a:t>
            </a:r>
            <a:r>
              <a:rPr lang="de-DE" i="1" dirty="0"/>
              <a:t>; </a:t>
            </a:r>
            <a:r>
              <a:rPr lang="de-DE" i="1" dirty="0" smtClean="0"/>
              <a:t>nur </a:t>
            </a:r>
            <a:r>
              <a:rPr lang="de-DE" i="1" dirty="0"/>
              <a:t>sollten wir der Armen gedenken, was ich mich auch beflissen habe zu tun.</a:t>
            </a:r>
            <a:r>
              <a:rPr lang="de-DE" dirty="0"/>
              <a:t> </a:t>
            </a:r>
            <a:r>
              <a:rPr lang="de-DE" i="1" dirty="0"/>
              <a:t>	</a:t>
            </a:r>
            <a:r>
              <a:rPr lang="de-DE" dirty="0" smtClean="0"/>
              <a:t>Galater 2,1-10</a:t>
            </a:r>
          </a:p>
        </p:txBody>
      </p:sp>
    </p:spTree>
    <p:extLst>
      <p:ext uri="{BB962C8B-B14F-4D97-AF65-F5344CB8AC3E}">
        <p14:creationId xmlns:p14="http://schemas.microsoft.com/office/powerpoint/2010/main" val="14084504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397431" y="1084094"/>
            <a:ext cx="4349139" cy="369332"/>
          </a:xfrm>
          <a:prstGeom prst="rect">
            <a:avLst/>
          </a:prstGeom>
          <a:noFill/>
        </p:spPr>
        <p:txBody>
          <a:bodyPr wrap="none" rtlCol="0">
            <a:spAutoFit/>
          </a:bodyPr>
          <a:lstStyle/>
          <a:p>
            <a:r>
              <a:rPr lang="de-DE" b="1" dirty="0"/>
              <a:t>Meldet dies dem Jakobus und den Brüdern!</a:t>
            </a:r>
          </a:p>
        </p:txBody>
      </p:sp>
      <p:sp>
        <p:nvSpPr>
          <p:cNvPr id="7" name="Textfeld 6"/>
          <p:cNvSpPr txBox="1"/>
          <p:nvPr/>
        </p:nvSpPr>
        <p:spPr>
          <a:xfrm>
            <a:off x="611560" y="1628800"/>
            <a:ext cx="7963419" cy="4601260"/>
          </a:xfrm>
          <a:prstGeom prst="rect">
            <a:avLst/>
          </a:prstGeom>
          <a:noFill/>
        </p:spPr>
        <p:txBody>
          <a:bodyPr wrap="square" rtlCol="0">
            <a:spAutoFit/>
          </a:bodyPr>
          <a:lstStyle/>
          <a:p>
            <a:pPr algn="just" defTabSz="6364288">
              <a:spcAft>
                <a:spcPts val="600"/>
              </a:spcAft>
              <a:tabLst>
                <a:tab pos="7778750" algn="r"/>
              </a:tabLst>
            </a:pPr>
            <a:r>
              <a:rPr lang="de-DE" dirty="0" smtClean="0"/>
              <a:t>Jakobus, der Sohn des Zebedäus wird hingerichtet. Petrus kommt ins Gefängnis. Ein Engel rettet ihn und er kann das Gefängnis heimlich verlassen:</a:t>
            </a:r>
          </a:p>
          <a:p>
            <a:pPr algn="just" defTabSz="6364288">
              <a:spcAft>
                <a:spcPts val="600"/>
              </a:spcAft>
              <a:tabLst>
                <a:tab pos="7778750" algn="r"/>
              </a:tabLst>
            </a:pPr>
            <a:r>
              <a:rPr lang="de-DE" i="1" dirty="0" smtClean="0"/>
              <a:t>Als </a:t>
            </a:r>
            <a:r>
              <a:rPr lang="de-DE" i="1" dirty="0"/>
              <a:t>sie aber durch die erste und die zweite Wache hindurchgegangen waren, kamen sie zu dem eisernen Tor, welches nach der Stadt führt, und dieses tat sich ihnen von selbst auf. Und sie traten hinaus und gingen eine Gasse vorwärts, und alsbald schied der Engel von ihm. </a:t>
            </a:r>
            <a:r>
              <a:rPr lang="de-DE" i="1" dirty="0" smtClean="0"/>
              <a:t>… Und </a:t>
            </a:r>
            <a:r>
              <a:rPr lang="de-DE" i="1" dirty="0"/>
              <a:t>er besann sich und ging zum Hause der Maria, der Mutter des Johannes mit dem Zunamen Markus, wo viele versammelt waren und beteten. </a:t>
            </a:r>
            <a:r>
              <a:rPr lang="de-DE" i="1" dirty="0" smtClean="0"/>
              <a:t>Als </a:t>
            </a:r>
            <a:r>
              <a:rPr lang="de-DE" i="1" dirty="0"/>
              <a:t>aber Petrus an die Haustür klopfte, kam eine Magd namens Rhode herbei, um zu horchen. </a:t>
            </a:r>
            <a:r>
              <a:rPr lang="de-DE" i="1" dirty="0" smtClean="0"/>
              <a:t>Und </a:t>
            </a:r>
            <a:r>
              <a:rPr lang="de-DE" i="1" dirty="0"/>
              <a:t>als sie die Stimme des Petrus erkannte, tat sie vor Freuden das Tor nicht auf, sondern lief hinein und meldete, Petrus stehe vor dem Tor. </a:t>
            </a:r>
            <a:r>
              <a:rPr lang="de-DE" i="1" dirty="0" smtClean="0"/>
              <a:t>Sie </a:t>
            </a:r>
            <a:r>
              <a:rPr lang="de-DE" i="1" dirty="0"/>
              <a:t>aber sprachen zu ihr: Du bist nicht bei Sinnen! Aber sie bestand darauf, es sei so. Da sprachen sie: Es ist sein Engel! </a:t>
            </a:r>
            <a:r>
              <a:rPr lang="de-DE" i="1" dirty="0" smtClean="0"/>
              <a:t>Petrus </a:t>
            </a:r>
            <a:r>
              <a:rPr lang="de-DE" i="1" dirty="0"/>
              <a:t>aber fuhr fort zu klopfen; und als sie öffneten, sahen sie ihn und erstaunten sehr. </a:t>
            </a:r>
            <a:r>
              <a:rPr lang="de-DE" i="1" dirty="0" smtClean="0"/>
              <a:t>Er </a:t>
            </a:r>
            <a:r>
              <a:rPr lang="de-DE" i="1" dirty="0"/>
              <a:t>winkte ihnen aber mit der Hand, zu schweigen, und erzählte ihnen, wie der Herr ihn aus dem Gefängnis geführt habe. Er sprach aber: Meldet dies dem Jakobus und den Brüdern! Und er ging hinaus und zog an einen andern Ort.	</a:t>
            </a:r>
            <a:r>
              <a:rPr lang="de-DE" dirty="0"/>
              <a:t>Apostelgeschichte </a:t>
            </a:r>
            <a:r>
              <a:rPr lang="de-DE" dirty="0" smtClean="0"/>
              <a:t>12,10-17*</a:t>
            </a:r>
          </a:p>
        </p:txBody>
      </p:sp>
    </p:spTree>
    <p:extLst>
      <p:ext uri="{BB962C8B-B14F-4D97-AF65-F5344CB8AC3E}">
        <p14:creationId xmlns:p14="http://schemas.microsoft.com/office/powerpoint/2010/main" val="703694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3999" cy="646331"/>
          </a:xfrm>
          <a:prstGeom prst="rect">
            <a:avLst/>
          </a:prstGeom>
          <a:noFill/>
        </p:spPr>
        <p:txBody>
          <a:bodyPr wrap="square" rtlCol="0">
            <a:spAutoFit/>
          </a:bodyPr>
          <a:lstStyle/>
          <a:p>
            <a:pPr algn="ctr"/>
            <a:r>
              <a:rPr lang="de-DE" b="1" dirty="0"/>
              <a:t>Meldet dies dem Jakobus und den Brüdern</a:t>
            </a:r>
            <a:r>
              <a:rPr lang="de-DE" b="1" dirty="0" smtClean="0"/>
              <a:t>!</a:t>
            </a:r>
          </a:p>
          <a:p>
            <a:pPr algn="ctr"/>
            <a:r>
              <a:rPr lang="de-DE" b="1" dirty="0" smtClean="0"/>
              <a:t>Eine Beobachtung am Rande</a:t>
            </a:r>
            <a:endParaRPr lang="de-DE" b="1" dirty="0"/>
          </a:p>
        </p:txBody>
      </p:sp>
      <p:sp>
        <p:nvSpPr>
          <p:cNvPr id="7" name="Textfeld 6"/>
          <p:cNvSpPr txBox="1"/>
          <p:nvPr/>
        </p:nvSpPr>
        <p:spPr>
          <a:xfrm>
            <a:off x="611560" y="1628800"/>
            <a:ext cx="7963419" cy="5155257"/>
          </a:xfrm>
          <a:prstGeom prst="rect">
            <a:avLst/>
          </a:prstGeom>
          <a:noFill/>
        </p:spPr>
        <p:txBody>
          <a:bodyPr wrap="square" rtlCol="0">
            <a:spAutoFit/>
          </a:bodyPr>
          <a:lstStyle/>
          <a:p>
            <a:pPr algn="just" defTabSz="6364288">
              <a:spcAft>
                <a:spcPts val="600"/>
              </a:spcAft>
              <a:tabLst>
                <a:tab pos="7778750" algn="r"/>
              </a:tabLst>
            </a:pPr>
            <a:r>
              <a:rPr lang="de-DE" i="1" dirty="0" smtClean="0"/>
              <a:t>Als </a:t>
            </a:r>
            <a:r>
              <a:rPr lang="de-DE" i="1" dirty="0"/>
              <a:t>sie aber durch die erste und die zweite Wache hindurchgegangen waren, kamen sie zu dem eisernen Tor, welches nach der Stadt führt, und dieses tat sich ihnen von selbst </a:t>
            </a:r>
            <a:r>
              <a:rPr lang="de-DE" i="1" dirty="0" smtClean="0"/>
              <a:t>auf …</a:t>
            </a:r>
            <a:r>
              <a:rPr lang="de-DE" i="1" dirty="0"/>
              <a:t>	</a:t>
            </a:r>
            <a:r>
              <a:rPr lang="de-DE" dirty="0"/>
              <a:t>Apostelgeschichte </a:t>
            </a:r>
            <a:r>
              <a:rPr lang="de-DE" dirty="0" smtClean="0"/>
              <a:t>12,10a</a:t>
            </a:r>
          </a:p>
          <a:p>
            <a:r>
              <a:rPr lang="de-DE" dirty="0" smtClean="0"/>
              <a:t>Flavius </a:t>
            </a:r>
            <a:r>
              <a:rPr lang="de-DE" dirty="0"/>
              <a:t>Josephus, Geschichte des jüdischen Krieges, berichtet über Vorzeichen der Zerstörung Jerusalems im 6.Buch, 5.Kapitel, 3.Abschnitt u.a.:</a:t>
            </a:r>
          </a:p>
          <a:p>
            <a:r>
              <a:rPr lang="de-DE" dirty="0"/>
              <a:t>Dann sah man das östliche Tor des inneren Vorhofs, das von Erz und ungeheuer schwer war, so dass zwanzig Mann es abends nur mit Mühe schließen konnten, das von eisenbeschlagenen Querbalken gehalten wurde und Riegel hatte, die tief in die aus einem Steinblock gearbeitete Schwelle eingelassen waren, um Mitternacht sich plötzlich von selbst öffnen. Die Tempelwächter meldeten es eiligst ihrem Hauptmann, der sich unverzüglich hinaufbegab, aber kaum imstande war, das Tor schließen zu lassen. Abermals legten die Laien diesem Vorfall eine günstige Bedeutung bei: Der Gott, meinten sie, öffne ihnen die Tür des Heils. Die Gelehrten aber erkannten,</a:t>
            </a:r>
          </a:p>
          <a:p>
            <a:r>
              <a:rPr lang="de-DE" dirty="0"/>
              <a:t>dass es mit der Sicherheit des Tempels zu Ende gehe und dass sich das Tor den Feinden öffnen werde; sie legten es als ein Vorzeichen der Verwüstung aus</a:t>
            </a:r>
            <a:r>
              <a:rPr lang="de-DE" dirty="0" smtClean="0"/>
              <a:t>.</a:t>
            </a:r>
          </a:p>
          <a:p>
            <a:pPr algn="r"/>
            <a:r>
              <a:rPr lang="de-DE" sz="1400" dirty="0"/>
              <a:t>Flavius Josephus, Geschichte des jüdischen Krieges, berichtet über Vorzeichen der Zerstörung </a:t>
            </a:r>
            <a:r>
              <a:rPr lang="de-DE" sz="1400" dirty="0" smtClean="0"/>
              <a:t>Jerusalems (6.Buch</a:t>
            </a:r>
            <a:r>
              <a:rPr lang="de-DE" sz="1400" dirty="0"/>
              <a:t>, 5.Kapitel, </a:t>
            </a:r>
            <a:r>
              <a:rPr lang="de-DE" sz="1400" dirty="0" smtClean="0"/>
              <a:t>3.Abschnitt)</a:t>
            </a:r>
            <a:endParaRPr lang="de-DE" sz="1400" dirty="0" smtClean="0"/>
          </a:p>
        </p:txBody>
      </p:sp>
    </p:spTree>
    <p:extLst>
      <p:ext uri="{BB962C8B-B14F-4D97-AF65-F5344CB8AC3E}">
        <p14:creationId xmlns:p14="http://schemas.microsoft.com/office/powerpoint/2010/main" val="1326342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124792" y="1084094"/>
            <a:ext cx="4894417" cy="369332"/>
          </a:xfrm>
          <a:prstGeom prst="rect">
            <a:avLst/>
          </a:prstGeom>
          <a:noFill/>
        </p:spPr>
        <p:txBody>
          <a:bodyPr wrap="none" rtlCol="0">
            <a:spAutoFit/>
          </a:bodyPr>
          <a:lstStyle/>
          <a:p>
            <a:r>
              <a:rPr lang="de-DE" b="1" dirty="0" smtClean="0"/>
              <a:t>Die Arbeit des Jakobus – Gebet für das Volk Israel</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078313"/>
          </a:xfrm>
          <a:prstGeom prst="rect">
            <a:avLst/>
          </a:prstGeom>
          <a:noFill/>
        </p:spPr>
        <p:txBody>
          <a:bodyPr wrap="square" rtlCol="0">
            <a:spAutoFit/>
          </a:bodyPr>
          <a:lstStyle/>
          <a:p>
            <a:pPr algn="just" defTabSz="6364288">
              <a:tabLst>
                <a:tab pos="7778750" algn="r"/>
              </a:tabLst>
            </a:pPr>
            <a:r>
              <a:rPr lang="de-DE" dirty="0"/>
              <a:t>Am genauesten berichtet über ihn Hegesippus, einer der ersten Nachfolger der Apostel. Er erzählt im zweiten Buche seiner „Erinnerungen</a:t>
            </a:r>
            <a:r>
              <a:rPr lang="de-DE" dirty="0" smtClean="0"/>
              <a:t>“: </a:t>
            </a:r>
          </a:p>
          <a:p>
            <a:pPr algn="just" defTabSz="6364288">
              <a:tabLst>
                <a:tab pos="7778750" algn="r"/>
              </a:tabLst>
            </a:pPr>
            <a:r>
              <a:rPr lang="de-DE" dirty="0" smtClean="0"/>
              <a:t>„</a:t>
            </a:r>
            <a:r>
              <a:rPr lang="de-DE" dirty="0"/>
              <a:t>Die Kirche wurde übernommen von den Aposteln und Jakobus, dem Bruder des Herrn, der von den Zeiten des Herrn an bis auf unsere Tage allgemein der Gerechte genannt wurde; denn es gab noch viele, die den Namen Jakobus führten. Schon vom Mutterleibe an war er heilig. Wein und geistige Getränke nahm er nicht zu sich, auch aß er kein Fleisch. Eine Schere berührte nie </a:t>
            </a:r>
            <a:r>
              <a:rPr lang="de-DE" dirty="0" smtClean="0"/>
              <a:t>sein </a:t>
            </a:r>
            <a:r>
              <a:rPr lang="de-DE" dirty="0"/>
              <a:t>Haupt, noch salbte er sich mit Öl oder nahm Bad. Jakobus allein war es gestattet, das Heiligtum zu betreten; denn er trug kein wollenes, sondern ein leinenes Gewand. Allein pflegte er in den Tempel zu gehen und man fand ihn auf den Knien liegend und für das Volk um Verzeihung flehend. Seine Knie wurden hart wie die eines Kameles, da er ständig auf den Knien lag, um zu Gott zu beten und ihn um Verzeihung für sein Volk zu bitten. Wegen seiner hervorragenden Gerechtigkeit wurde er der Gerechte genannt; er war ein Oblias, was im Griechischen </a:t>
            </a:r>
            <a:r>
              <a:rPr lang="de-DE" dirty="0" smtClean="0"/>
              <a:t>περιοχὴ </a:t>
            </a:r>
            <a:r>
              <a:rPr lang="de-DE" dirty="0"/>
              <a:t>τοῦ </a:t>
            </a:r>
            <a:r>
              <a:rPr lang="de-DE" dirty="0" smtClean="0"/>
              <a:t>λαοῦ </a:t>
            </a:r>
            <a:r>
              <a:rPr lang="de-DE" dirty="0"/>
              <a:t>(Stütze und Halt des Volkes) heißt, und war die Gerechtigkeit, von welcher die Propheten sprechen</a:t>
            </a:r>
            <a:r>
              <a:rPr lang="de-DE" dirty="0" smtClean="0"/>
              <a:t>. …</a:t>
            </a:r>
          </a:p>
          <a:p>
            <a:pPr algn="just" defTabSz="6364288">
              <a:tabLst>
                <a:tab pos="7778750" algn="r"/>
              </a:tabLst>
            </a:pPr>
            <a:endParaRPr lang="de-DE" dirty="0"/>
          </a:p>
          <a:p>
            <a:pPr algn="just" defTabSz="6364288">
              <a:tabLst>
                <a:tab pos="7778750" algn="r"/>
              </a:tabLst>
            </a:pPr>
            <a:r>
              <a:rPr lang="de-DE" dirty="0" smtClean="0"/>
              <a:t>Eusebius von Cäsarea – Kirchengeschichte: 2.Buch 23.Kapitel</a:t>
            </a:r>
            <a:endParaRPr lang="de-DE" dirty="0"/>
          </a:p>
        </p:txBody>
      </p:sp>
    </p:spTree>
    <p:extLst>
      <p:ext uri="{BB962C8B-B14F-4D97-AF65-F5344CB8AC3E}">
        <p14:creationId xmlns:p14="http://schemas.microsoft.com/office/powerpoint/2010/main" val="42481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580074" y="1084094"/>
            <a:ext cx="7983852" cy="369332"/>
          </a:xfrm>
          <a:prstGeom prst="rect">
            <a:avLst/>
          </a:prstGeom>
          <a:noFill/>
        </p:spPr>
        <p:txBody>
          <a:bodyPr wrap="none" rtlCol="0">
            <a:spAutoFit/>
          </a:bodyPr>
          <a:lstStyle/>
          <a:p>
            <a:r>
              <a:rPr lang="de-DE" b="1" dirty="0" smtClean="0"/>
              <a:t>Die Boten des Jakobus oder: Manchmal sollte der Chef besser selber nachschauen</a:t>
            </a:r>
            <a:endParaRPr lang="de-DE" b="1" dirty="0"/>
          </a:p>
        </p:txBody>
      </p:sp>
      <p:sp>
        <p:nvSpPr>
          <p:cNvPr id="7" name="Textfeld 6"/>
          <p:cNvSpPr txBox="1"/>
          <p:nvPr/>
        </p:nvSpPr>
        <p:spPr>
          <a:xfrm>
            <a:off x="323528" y="1628800"/>
            <a:ext cx="8496944" cy="5155257"/>
          </a:xfrm>
          <a:prstGeom prst="rect">
            <a:avLst/>
          </a:prstGeom>
          <a:solidFill>
            <a:schemeClr val="bg1"/>
          </a:solidFill>
        </p:spPr>
        <p:txBody>
          <a:bodyPr wrap="square" rtlCol="0">
            <a:spAutoFit/>
          </a:bodyPr>
          <a:lstStyle/>
          <a:p>
            <a:pPr algn="just" defTabSz="6364288">
              <a:spcAft>
                <a:spcPts val="600"/>
              </a:spcAft>
              <a:tabLst>
                <a:tab pos="8315325" algn="r"/>
              </a:tabLst>
            </a:pPr>
            <a:r>
              <a:rPr lang="de-DE" dirty="0"/>
              <a:t>Als aber Petrus nach Antiochia kam, widerstand ich ihm ins Angesicht, denn er war angeklagt. </a:t>
            </a:r>
            <a:r>
              <a:rPr lang="de-DE" dirty="0" smtClean="0"/>
              <a:t>Bevor </a:t>
            </a:r>
            <a:r>
              <a:rPr lang="de-DE" dirty="0"/>
              <a:t>nämlich etliche von Jakobus kamen, aß er mit den Heiden; als sie aber kamen, zog er sich zurück und sonderte sich ab, weil er die aus der Beschneidung fürchtete. </a:t>
            </a:r>
            <a:r>
              <a:rPr lang="de-DE" dirty="0" smtClean="0"/>
              <a:t>Und </a:t>
            </a:r>
            <a:r>
              <a:rPr lang="de-DE" dirty="0"/>
              <a:t>es heuchelten mit ihm auch die übrigen Juden, so </a:t>
            </a:r>
            <a:r>
              <a:rPr lang="de-DE" dirty="0" smtClean="0"/>
              <a:t>dass </a:t>
            </a:r>
            <a:r>
              <a:rPr lang="de-DE" dirty="0"/>
              <a:t>selbst Barnabas von ihrer Heuchelei mitfortgerissen wurde. </a:t>
            </a:r>
            <a:r>
              <a:rPr lang="de-DE" dirty="0" smtClean="0"/>
              <a:t>Als </a:t>
            </a:r>
            <a:r>
              <a:rPr lang="de-DE" dirty="0"/>
              <a:t>ich aber sah, </a:t>
            </a:r>
            <a:r>
              <a:rPr lang="de-DE" dirty="0" smtClean="0"/>
              <a:t>dass </a:t>
            </a:r>
            <a:r>
              <a:rPr lang="de-DE" dirty="0"/>
              <a:t>sie nicht richtig wandelten nach der Wahrheit des Evangeliums, sprach ich zu Petrus vor allen: Wenn du, der du ein Jude bist, heidnisch lebst und nicht jüdisch, was zwingst du die Heiden, jüdisch zu leben? </a:t>
            </a:r>
            <a:r>
              <a:rPr lang="de-DE" dirty="0" smtClean="0"/>
              <a:t>Wir </a:t>
            </a:r>
            <a:r>
              <a:rPr lang="de-DE" dirty="0"/>
              <a:t>sind von Natur Juden und nicht Sünder aus den Heiden; </a:t>
            </a:r>
            <a:r>
              <a:rPr lang="de-DE" dirty="0" smtClean="0"/>
              <a:t>da </a:t>
            </a:r>
            <a:r>
              <a:rPr lang="de-DE" dirty="0"/>
              <a:t>wir aber erkannt haben, </a:t>
            </a:r>
            <a:r>
              <a:rPr lang="de-DE" dirty="0" smtClean="0"/>
              <a:t>dass </a:t>
            </a:r>
            <a:r>
              <a:rPr lang="de-DE" dirty="0"/>
              <a:t>der Mensch nicht aus Gesetzeswerken gerechtfertigt wird, sondern durch den Glauben an Jesus Christus, so sind auch wir an Christus Jesus gläubig geworden, damit wir aus dem Glauben an Christus gerechtfertigt würden, und nicht aus Gesetzeswerken, weil aus Gesetzeswerken kein Fleisch gerechtfertigt wird. </a:t>
            </a:r>
            <a:r>
              <a:rPr lang="de-DE" dirty="0" smtClean="0"/>
              <a:t>Wenn </a:t>
            </a:r>
            <a:r>
              <a:rPr lang="de-DE" dirty="0"/>
              <a:t>wir aber, die wir in Christus gerechtfertigt zu werden suchen, auch selbst als Sünder erfunden würden, wäre demnach Christus ein Sündendiener? Das sei ferne! </a:t>
            </a:r>
            <a:r>
              <a:rPr lang="de-DE" dirty="0" smtClean="0"/>
              <a:t>Denn </a:t>
            </a:r>
            <a:r>
              <a:rPr lang="de-DE" dirty="0"/>
              <a:t>wenn ich das, was ich niedergerissen habe, wieder aufbaue, so stelle ich mich selbst als Übertreter hin. </a:t>
            </a:r>
            <a:r>
              <a:rPr lang="de-DE" dirty="0" smtClean="0"/>
              <a:t>Nun </a:t>
            </a:r>
            <a:r>
              <a:rPr lang="de-DE" dirty="0"/>
              <a:t>bin ich aber durchs Gesetz dem Gesetz gestorben, um Gott zu leben, ich bin mit Christus gekreuzigt. </a:t>
            </a:r>
            <a:r>
              <a:rPr lang="de-DE" dirty="0" smtClean="0"/>
              <a:t>Und </a:t>
            </a:r>
            <a:r>
              <a:rPr lang="de-DE" dirty="0"/>
              <a:t>nicht mehr lebe ich, sondern Christus lebt in </a:t>
            </a:r>
            <a:r>
              <a:rPr lang="de-DE" dirty="0" smtClean="0"/>
              <a:t>mir. </a:t>
            </a:r>
          </a:p>
          <a:p>
            <a:pPr algn="just" defTabSz="6364288">
              <a:spcAft>
                <a:spcPts val="600"/>
              </a:spcAft>
              <a:tabLst>
                <a:tab pos="8315325" algn="r"/>
              </a:tabLst>
            </a:pPr>
            <a:r>
              <a:rPr lang="de-DE" i="1" dirty="0"/>
              <a:t>	</a:t>
            </a:r>
            <a:r>
              <a:rPr lang="de-DE" dirty="0" smtClean="0"/>
              <a:t>Galater 2,11-20a</a:t>
            </a:r>
          </a:p>
        </p:txBody>
      </p:sp>
    </p:spTree>
    <p:extLst>
      <p:ext uri="{BB962C8B-B14F-4D97-AF65-F5344CB8AC3E}">
        <p14:creationId xmlns:p14="http://schemas.microsoft.com/office/powerpoint/2010/main" val="5119299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284194" y="1084094"/>
            <a:ext cx="4575612" cy="369332"/>
          </a:xfrm>
          <a:prstGeom prst="rect">
            <a:avLst/>
          </a:prstGeom>
          <a:noFill/>
        </p:spPr>
        <p:txBody>
          <a:bodyPr wrap="none" rtlCol="0">
            <a:spAutoFit/>
          </a:bodyPr>
          <a:lstStyle/>
          <a:p>
            <a:r>
              <a:rPr lang="de-DE" b="1" dirty="0" smtClean="0"/>
              <a:t>Das Apostelkonzil – Petrus zeigt sich einsichtig</a:t>
            </a:r>
            <a:endParaRPr lang="de-DE" b="1" dirty="0"/>
          </a:p>
        </p:txBody>
      </p:sp>
      <p:sp>
        <p:nvSpPr>
          <p:cNvPr id="7" name="Textfeld 6"/>
          <p:cNvSpPr txBox="1"/>
          <p:nvPr/>
        </p:nvSpPr>
        <p:spPr>
          <a:xfrm>
            <a:off x="611560" y="1628800"/>
            <a:ext cx="7963419" cy="4355038"/>
          </a:xfrm>
          <a:prstGeom prst="rect">
            <a:avLst/>
          </a:prstGeom>
          <a:noFill/>
        </p:spPr>
        <p:txBody>
          <a:bodyPr wrap="square" rtlCol="0">
            <a:spAutoFit/>
          </a:bodyPr>
          <a:lstStyle/>
          <a:p>
            <a:pPr algn="just" defTabSz="6364288">
              <a:spcAft>
                <a:spcPts val="600"/>
              </a:spcAft>
              <a:tabLst>
                <a:tab pos="7778750" algn="r"/>
              </a:tabLst>
            </a:pPr>
            <a:r>
              <a:rPr lang="de-DE" dirty="0" smtClean="0"/>
              <a:t>Paulus und Barnabas nebst einigen anderen tragen die Streitfrage nach Jerusalem.</a:t>
            </a:r>
          </a:p>
          <a:p>
            <a:pPr algn="just" defTabSz="6364288">
              <a:spcAft>
                <a:spcPts val="600"/>
              </a:spcAft>
              <a:tabLst>
                <a:tab pos="7778750" algn="r"/>
              </a:tabLst>
            </a:pPr>
            <a:r>
              <a:rPr lang="de-DE" dirty="0" smtClean="0"/>
              <a:t>Auf der Reise berichten sie, was Gott unter den Heiden getan hat und bereiten allen Brüdern große Freude.</a:t>
            </a:r>
          </a:p>
          <a:p>
            <a:pPr algn="just" defTabSz="6364288">
              <a:spcAft>
                <a:spcPts val="600"/>
              </a:spcAft>
              <a:tabLst>
                <a:tab pos="7778750" algn="r"/>
              </a:tabLst>
            </a:pPr>
            <a:r>
              <a:rPr lang="de-DE" dirty="0" smtClean="0"/>
              <a:t>Ebenso in Jerusalem, aber dort wird sogleich die Frage nach dem mosaischen Gesetz gestellt.</a:t>
            </a:r>
          </a:p>
          <a:p>
            <a:pPr algn="just" defTabSz="6364288">
              <a:spcAft>
                <a:spcPts val="600"/>
              </a:spcAft>
              <a:tabLst>
                <a:tab pos="7778750" algn="r"/>
              </a:tabLst>
            </a:pPr>
            <a:r>
              <a:rPr lang="de-DE" dirty="0" smtClean="0"/>
              <a:t>Es gibt auch dort Streit. Petrus nutzt dies nicht für eine persönliche Abrechnung mit Paulus, sondern er knüpft an seiner Vision von der Leinwand mit dem unreinen Getier an und bekennt sich zur Taufe des Hauptmanns Kornelius, eines römischen Legionärs: „</a:t>
            </a:r>
            <a:r>
              <a:rPr lang="de-DE" i="1" dirty="0"/>
              <a:t>Was versuchet ihr nun Gott, indem ihr ein Joch auf den Nacken der Jünger leget, welches weder unsre Väter noch wir zu tragen vermochten? </a:t>
            </a:r>
            <a:r>
              <a:rPr lang="de-DE" dirty="0" smtClean="0"/>
              <a:t>“ (Petrus nach Apg. 15,10)</a:t>
            </a:r>
          </a:p>
          <a:p>
            <a:pPr algn="just" defTabSz="6364288">
              <a:spcAft>
                <a:spcPts val="600"/>
              </a:spcAft>
              <a:tabLst>
                <a:tab pos="7778750" algn="r"/>
              </a:tabLst>
            </a:pPr>
            <a:r>
              <a:rPr lang="de-DE" dirty="0" smtClean="0"/>
              <a:t>Auf die Rede des Petrus hin schwieg die Menge und Paulus und Barnabas konnten von ihrer Missionstätigkeit berichten.</a:t>
            </a:r>
          </a:p>
          <a:p>
            <a:pPr algn="just" defTabSz="6364288">
              <a:spcAft>
                <a:spcPts val="600"/>
              </a:spcAft>
              <a:tabLst>
                <a:tab pos="7778750" algn="r"/>
              </a:tabLst>
            </a:pPr>
            <a:r>
              <a:rPr lang="de-DE" dirty="0" smtClean="0"/>
              <a:t>Erst danach spricht Jakobus.</a:t>
            </a:r>
          </a:p>
        </p:txBody>
      </p:sp>
    </p:spTree>
    <p:extLst>
      <p:ext uri="{BB962C8B-B14F-4D97-AF65-F5344CB8AC3E}">
        <p14:creationId xmlns:p14="http://schemas.microsoft.com/office/powerpoint/2010/main" val="7857180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506082" y="1084094"/>
            <a:ext cx="4131837" cy="369332"/>
          </a:xfrm>
          <a:prstGeom prst="rect">
            <a:avLst/>
          </a:prstGeom>
          <a:noFill/>
        </p:spPr>
        <p:txBody>
          <a:bodyPr wrap="none" rtlCol="0">
            <a:spAutoFit/>
          </a:bodyPr>
          <a:lstStyle/>
          <a:p>
            <a:r>
              <a:rPr lang="de-DE" b="1" dirty="0" smtClean="0"/>
              <a:t>Das Apostelkonzil – Die Rede des Jakobus</a:t>
            </a:r>
            <a:endParaRPr lang="de-DE" b="1" dirty="0"/>
          </a:p>
        </p:txBody>
      </p:sp>
      <p:sp>
        <p:nvSpPr>
          <p:cNvPr id="7" name="Textfeld 6"/>
          <p:cNvSpPr txBox="1"/>
          <p:nvPr/>
        </p:nvSpPr>
        <p:spPr>
          <a:xfrm>
            <a:off x="611560" y="1628800"/>
            <a:ext cx="7963419" cy="3970318"/>
          </a:xfrm>
          <a:prstGeom prst="rect">
            <a:avLst/>
          </a:prstGeom>
          <a:noFill/>
        </p:spPr>
        <p:txBody>
          <a:bodyPr wrap="square" rtlCol="0">
            <a:spAutoFit/>
          </a:bodyPr>
          <a:lstStyle/>
          <a:p>
            <a:pPr algn="just" defTabSz="6364288">
              <a:spcAft>
                <a:spcPts val="600"/>
              </a:spcAft>
              <a:tabLst>
                <a:tab pos="7778750" algn="r"/>
              </a:tabLst>
            </a:pPr>
            <a:r>
              <a:rPr lang="de-DE" i="1" dirty="0"/>
              <a:t>Nachdem sie aber zu reden aufgehört hatten, hob Jakobus an und sagte: Ihr Männer und Brüder, hört mir zu! </a:t>
            </a:r>
            <a:r>
              <a:rPr lang="de-DE" i="1" dirty="0" smtClean="0"/>
              <a:t>Simon </a:t>
            </a:r>
            <a:r>
              <a:rPr lang="de-DE" i="1" dirty="0"/>
              <a:t>hat erzählt, wie Gott zum </a:t>
            </a:r>
            <a:r>
              <a:rPr lang="de-DE" i="1" dirty="0" smtClean="0"/>
              <a:t>ersten Mal </a:t>
            </a:r>
            <a:r>
              <a:rPr lang="de-DE" i="1" dirty="0"/>
              <a:t>sein Augenmerk darauf richtete, aus den Heiden ein Volk für seinen Namen anzunehmen. </a:t>
            </a:r>
            <a:r>
              <a:rPr lang="de-DE" i="1" dirty="0" smtClean="0"/>
              <a:t>Und </a:t>
            </a:r>
            <a:r>
              <a:rPr lang="de-DE" i="1" dirty="0"/>
              <a:t>damit stimmen die Worte der Propheten überein, wie geschrieben steht</a:t>
            </a:r>
            <a:r>
              <a:rPr lang="de-DE" i="1" dirty="0" smtClean="0"/>
              <a:t>: «</a:t>
            </a:r>
            <a:r>
              <a:rPr lang="de-DE" i="1" dirty="0"/>
              <a:t>Darnach will ich umkehren und die zerfallene Hütte Davids wieder aufbauen, und ihre Trümmer will ich wieder bauen und sie wieder aufrichten, </a:t>
            </a:r>
            <a:r>
              <a:rPr lang="de-DE" i="1" dirty="0" smtClean="0"/>
              <a:t>auf dass </a:t>
            </a:r>
            <a:r>
              <a:rPr lang="de-DE" i="1" dirty="0"/>
              <a:t>die Übriggebliebenen der Menschen den Herrn suchen, und alle Völker, über welche mein Name angerufen worden ist, spricht der Herr, der solche Dinge tut» </a:t>
            </a:r>
            <a:r>
              <a:rPr lang="de-DE" i="1" dirty="0" smtClean="0"/>
              <a:t>und </a:t>
            </a:r>
            <a:r>
              <a:rPr lang="de-DE" i="1" dirty="0"/>
              <a:t>dem sie von Ewigkeit her bekannt sind</a:t>
            </a:r>
            <a:r>
              <a:rPr lang="de-DE" i="1" dirty="0" smtClean="0"/>
              <a:t>. Darum </a:t>
            </a:r>
            <a:r>
              <a:rPr lang="de-DE" i="1" dirty="0"/>
              <a:t>halte ich dafür, </a:t>
            </a:r>
            <a:r>
              <a:rPr lang="de-DE" i="1" dirty="0" smtClean="0"/>
              <a:t>dass </a:t>
            </a:r>
            <a:r>
              <a:rPr lang="de-DE" i="1" dirty="0"/>
              <a:t>man diejenigen aus den Heiden, die sich zu Gott bekehren, nicht weiter belästigen soll, </a:t>
            </a:r>
            <a:r>
              <a:rPr lang="de-DE" i="1" dirty="0" smtClean="0"/>
              <a:t>sondern </a:t>
            </a:r>
            <a:r>
              <a:rPr lang="de-DE" i="1" dirty="0"/>
              <a:t>ihnen nur anbefehle, sich von der Verunreinigung durch die Götzen, von der Unzucht, vom Erstickten und vom Blut zu enthalten. </a:t>
            </a:r>
            <a:r>
              <a:rPr lang="de-DE" i="1" dirty="0" smtClean="0"/>
              <a:t>Denn </a:t>
            </a:r>
            <a:r>
              <a:rPr lang="de-DE" i="1" dirty="0"/>
              <a:t>Mose hat von alten Zeiten her in jeder Stadt Leute, die ihn predigen, da er in den Synagogen an jedem Sabbat vorgelesen wird</a:t>
            </a:r>
            <a:r>
              <a:rPr lang="de-DE" i="1" dirty="0" smtClean="0"/>
              <a:t>.</a:t>
            </a:r>
            <a:r>
              <a:rPr lang="de-DE" dirty="0"/>
              <a:t> </a:t>
            </a:r>
            <a:r>
              <a:rPr lang="de-DE" dirty="0" smtClean="0"/>
              <a:t>	Apostelgeschichte 15,13-21</a:t>
            </a:r>
            <a:endParaRPr lang="de-DE" i="1" dirty="0" smtClean="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87098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2922093" y="1084094"/>
            <a:ext cx="3299814" cy="369332"/>
          </a:xfrm>
          <a:prstGeom prst="rect">
            <a:avLst/>
          </a:prstGeom>
          <a:noFill/>
        </p:spPr>
        <p:txBody>
          <a:bodyPr wrap="none" rtlCol="0">
            <a:spAutoFit/>
          </a:bodyPr>
          <a:lstStyle/>
          <a:p>
            <a:r>
              <a:rPr lang="de-DE" b="1" dirty="0" smtClean="0"/>
              <a:t>Das Apostelkonzil – Das Ergebnis</a:t>
            </a:r>
            <a:endParaRPr lang="de-DE" b="1" dirty="0"/>
          </a:p>
        </p:txBody>
      </p:sp>
      <p:sp>
        <p:nvSpPr>
          <p:cNvPr id="7" name="Textfeld 6"/>
          <p:cNvSpPr txBox="1"/>
          <p:nvPr/>
        </p:nvSpPr>
        <p:spPr>
          <a:xfrm>
            <a:off x="611560" y="1628800"/>
            <a:ext cx="7963419" cy="3801041"/>
          </a:xfrm>
          <a:prstGeom prst="rect">
            <a:avLst/>
          </a:prstGeom>
          <a:noFill/>
        </p:spPr>
        <p:txBody>
          <a:bodyPr wrap="square" rtlCol="0">
            <a:spAutoFit/>
          </a:bodyPr>
          <a:lstStyle/>
          <a:p>
            <a:pPr marL="285750" indent="-285750" algn="just" defTabSz="6364288">
              <a:spcAft>
                <a:spcPts val="600"/>
              </a:spcAft>
              <a:buFont typeface="Wingdings" panose="05000000000000000000" pitchFamily="2" charset="2"/>
              <a:buChar char="Ø"/>
              <a:tabLst>
                <a:tab pos="7778750" algn="r"/>
              </a:tabLst>
            </a:pPr>
            <a:r>
              <a:rPr lang="de-DE" i="1" dirty="0" smtClean="0"/>
              <a:t>Petrus hat zunächst dafür gesorgt, dass das Anliegen des Paulus überhaupt angehört wurde.</a:t>
            </a:r>
          </a:p>
          <a:p>
            <a:pPr marL="285750" indent="-285750" algn="just" defTabSz="6364288">
              <a:spcAft>
                <a:spcPts val="600"/>
              </a:spcAft>
              <a:buFont typeface="Wingdings" panose="05000000000000000000" pitchFamily="2" charset="2"/>
              <a:buChar char="Ø"/>
              <a:tabLst>
                <a:tab pos="7778750" algn="r"/>
              </a:tabLst>
            </a:pPr>
            <a:r>
              <a:rPr lang="de-DE" i="1" dirty="0" smtClean="0"/>
              <a:t>Jakobus hat den Verlauf der Diskussion zunächst abgewartet.</a:t>
            </a:r>
          </a:p>
          <a:p>
            <a:pPr marL="285750" indent="-285750" algn="just" defTabSz="6364288">
              <a:spcAft>
                <a:spcPts val="600"/>
              </a:spcAft>
              <a:buFont typeface="Wingdings" panose="05000000000000000000" pitchFamily="2" charset="2"/>
              <a:buChar char="Ø"/>
              <a:tabLst>
                <a:tab pos="7778750" algn="r"/>
              </a:tabLst>
            </a:pPr>
            <a:r>
              <a:rPr lang="de-DE" i="1" dirty="0" smtClean="0"/>
              <a:t>Petrus und Paulus haben deutlich gemacht, dass Gott hier Fakten geschaffen hat, indem er die Heiden beruft und mit dem Heiligen Geist beschenkt.</a:t>
            </a:r>
          </a:p>
          <a:p>
            <a:pPr marL="285750" indent="-285750" algn="just" defTabSz="6364288">
              <a:spcAft>
                <a:spcPts val="600"/>
              </a:spcAft>
              <a:buFont typeface="Wingdings" panose="05000000000000000000" pitchFamily="2" charset="2"/>
              <a:buChar char="Ø"/>
              <a:tabLst>
                <a:tab pos="7778750" algn="r"/>
              </a:tabLst>
            </a:pPr>
            <a:r>
              <a:rPr lang="de-DE" i="1" dirty="0" smtClean="0"/>
              <a:t>Jakobus fasst das Gesagte zusammen und schafft dadurch, dass er die sog. Noahitischen Gebote hinzufügt, die Voraussetzung, dass zwischen Heiden-christen und Judenchristen Tischgemeinschaft bestehen kann.</a:t>
            </a:r>
          </a:p>
          <a:p>
            <a:pPr marL="285750" indent="-285750" algn="just" defTabSz="6364288">
              <a:spcAft>
                <a:spcPts val="600"/>
              </a:spcAft>
              <a:buFont typeface="Wingdings" panose="05000000000000000000" pitchFamily="2" charset="2"/>
              <a:buChar char="Ø"/>
              <a:tabLst>
                <a:tab pos="7778750" algn="r"/>
              </a:tabLst>
            </a:pPr>
            <a:r>
              <a:rPr lang="de-DE" i="1" dirty="0" smtClean="0"/>
              <a:t>Paulus wird in seinen Briefen immer wieder auf das Verbot der Unzucht und die Nichtigkeit des Götzendienstes hinweisen.</a:t>
            </a:r>
          </a:p>
          <a:p>
            <a:pPr marL="285750" indent="-285750" algn="just" defTabSz="6364288">
              <a:spcAft>
                <a:spcPts val="600"/>
              </a:spcAft>
              <a:buFont typeface="Wingdings" panose="05000000000000000000" pitchFamily="2" charset="2"/>
              <a:buChar char="Ø"/>
              <a:tabLst>
                <a:tab pos="7778750" algn="r"/>
              </a:tabLst>
            </a:pPr>
            <a:r>
              <a:rPr lang="de-DE" i="1" dirty="0" smtClean="0"/>
              <a:t>Das Verbot des Blutgenusses kommt in seinen Briefen nicht vor, wohl aber wird die Problematik des Götzenopferfleisches thematisiert.</a:t>
            </a:r>
          </a:p>
        </p:txBody>
      </p:sp>
      <p:sp>
        <p:nvSpPr>
          <p:cNvPr id="2" name="Pfeil nach rechts 1"/>
          <p:cNvSpPr/>
          <p:nvPr/>
        </p:nvSpPr>
        <p:spPr>
          <a:xfrm>
            <a:off x="755576" y="5555680"/>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p:cNvSpPr txBox="1"/>
          <p:nvPr/>
        </p:nvSpPr>
        <p:spPr>
          <a:xfrm>
            <a:off x="1619672" y="5429841"/>
            <a:ext cx="6955307" cy="1200329"/>
          </a:xfrm>
          <a:prstGeom prst="rect">
            <a:avLst/>
          </a:prstGeom>
          <a:noFill/>
        </p:spPr>
        <p:txBody>
          <a:bodyPr wrap="square" rtlCol="0">
            <a:spAutoFit/>
          </a:bodyPr>
          <a:lstStyle/>
          <a:p>
            <a:pPr algn="just"/>
            <a:r>
              <a:rPr lang="de-DE" dirty="0"/>
              <a:t>Jakobus redet nicht viel, hört eher zu. </a:t>
            </a:r>
            <a:endParaRPr lang="de-DE" dirty="0" smtClean="0"/>
          </a:p>
          <a:p>
            <a:pPr algn="just"/>
            <a:r>
              <a:rPr lang="de-DE" dirty="0" smtClean="0"/>
              <a:t>Allerdings </a:t>
            </a:r>
            <a:r>
              <a:rPr lang="de-DE" dirty="0"/>
              <a:t>ist er in der Lage, ein Wort der Leitung zu sprechen, </a:t>
            </a:r>
            <a:r>
              <a:rPr lang="de-DE" dirty="0" smtClean="0"/>
              <a:t>das </a:t>
            </a:r>
            <a:r>
              <a:rPr lang="de-DE" dirty="0"/>
              <a:t>dann alle Beteiligten als konstruktive Lösung empfinden</a:t>
            </a:r>
          </a:p>
          <a:p>
            <a:endParaRPr lang="de-DE" dirty="0"/>
          </a:p>
        </p:txBody>
      </p:sp>
    </p:spTree>
    <p:extLst>
      <p:ext uri="{BB962C8B-B14F-4D97-AF65-F5344CB8AC3E}">
        <p14:creationId xmlns:p14="http://schemas.microsoft.com/office/powerpoint/2010/main" val="585761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3188565" cy="369332"/>
          </a:xfrm>
          <a:prstGeom prst="rect">
            <a:avLst/>
          </a:prstGeom>
          <a:noFill/>
        </p:spPr>
        <p:txBody>
          <a:bodyPr wrap="none" rtlCol="0">
            <a:spAutoFit/>
          </a:bodyPr>
          <a:lstStyle/>
          <a:p>
            <a:r>
              <a:rPr lang="de-DE" b="1" dirty="0" smtClean="0"/>
              <a:t>Jakobus, der Bruder des HERRN</a:t>
            </a:r>
          </a:p>
        </p:txBody>
      </p:sp>
      <p:sp>
        <p:nvSpPr>
          <p:cNvPr id="3" name="Textfeld 2"/>
          <p:cNvSpPr txBox="1"/>
          <p:nvPr/>
        </p:nvSpPr>
        <p:spPr>
          <a:xfrm>
            <a:off x="3008688" y="1084094"/>
            <a:ext cx="3126625" cy="707886"/>
          </a:xfrm>
          <a:prstGeom prst="rect">
            <a:avLst/>
          </a:prstGeom>
          <a:noFill/>
        </p:spPr>
        <p:txBody>
          <a:bodyPr wrap="none" rtlCol="0">
            <a:spAutoFit/>
          </a:bodyPr>
          <a:lstStyle/>
          <a:p>
            <a:r>
              <a:rPr lang="de-DE" sz="4000" b="1" dirty="0" smtClean="0"/>
              <a:t>Einstiegsfrage</a:t>
            </a:r>
            <a:endParaRPr lang="de-DE" sz="4000" b="1" dirty="0"/>
          </a:p>
        </p:txBody>
      </p:sp>
      <p:sp>
        <p:nvSpPr>
          <p:cNvPr id="4" name="Textfeld 3"/>
          <p:cNvSpPr txBox="1"/>
          <p:nvPr/>
        </p:nvSpPr>
        <p:spPr>
          <a:xfrm>
            <a:off x="539552" y="2204864"/>
            <a:ext cx="8064896" cy="3785652"/>
          </a:xfrm>
          <a:prstGeom prst="rect">
            <a:avLst/>
          </a:prstGeom>
          <a:noFill/>
        </p:spPr>
        <p:txBody>
          <a:bodyPr wrap="square" rtlCol="0">
            <a:spAutoFit/>
          </a:bodyPr>
          <a:lstStyle/>
          <a:p>
            <a:r>
              <a:rPr lang="de-DE" sz="4000" b="1" dirty="0" smtClean="0">
                <a:solidFill>
                  <a:schemeClr val="bg1">
                    <a:lumMod val="65000"/>
                  </a:schemeClr>
                </a:solidFill>
              </a:rPr>
              <a:t>Hättet ihr gerne in Jesu Nähe gelebt?</a:t>
            </a:r>
          </a:p>
          <a:p>
            <a:endParaRPr lang="de-DE" sz="4000" b="1" dirty="0"/>
          </a:p>
          <a:p>
            <a:r>
              <a:rPr lang="de-DE" sz="4000" b="1" dirty="0" smtClean="0"/>
              <a:t>Was würde unter uns geschehen, wenn einer von uns plötzlich ohne Zustimmung der Gemeindeleitung Tote auferweckt?</a:t>
            </a:r>
            <a:endParaRPr lang="de-DE" sz="4000" b="1" dirty="0"/>
          </a:p>
        </p:txBody>
      </p:sp>
    </p:spTree>
    <p:extLst>
      <p:ext uri="{BB962C8B-B14F-4D97-AF65-F5344CB8AC3E}">
        <p14:creationId xmlns:p14="http://schemas.microsoft.com/office/powerpoint/2010/main" val="10615023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1816983" y="1084094"/>
            <a:ext cx="5510035" cy="369332"/>
          </a:xfrm>
          <a:prstGeom prst="rect">
            <a:avLst/>
          </a:prstGeom>
          <a:noFill/>
        </p:spPr>
        <p:txBody>
          <a:bodyPr wrap="none" rtlCol="0">
            <a:spAutoFit/>
          </a:bodyPr>
          <a:lstStyle/>
          <a:p>
            <a:r>
              <a:rPr lang="de-DE" b="1" dirty="0" smtClean="0"/>
              <a:t>Die Arbeit des Jakobus – Verkündigung des Evangeliums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801314"/>
          </a:xfrm>
          <a:prstGeom prst="rect">
            <a:avLst/>
          </a:prstGeom>
          <a:noFill/>
        </p:spPr>
        <p:txBody>
          <a:bodyPr wrap="square" rtlCol="0">
            <a:spAutoFit/>
          </a:bodyPr>
          <a:lstStyle/>
          <a:p>
            <a:pPr algn="just" defTabSz="6364288">
              <a:tabLst>
                <a:tab pos="7778750" algn="r"/>
              </a:tabLst>
            </a:pPr>
            <a:r>
              <a:rPr lang="de-DE" dirty="0" smtClean="0"/>
              <a:t>Einige </a:t>
            </a:r>
            <a:r>
              <a:rPr lang="de-DE" dirty="0"/>
              <a:t>von den sieben weiter oben (in den ‚Erinnerungen’) erwähnten </a:t>
            </a:r>
            <a:r>
              <a:rPr lang="de-DE" dirty="0" smtClean="0"/>
              <a:t>Sekten</a:t>
            </a:r>
            <a:r>
              <a:rPr lang="de-DE" dirty="0"/>
              <a:t> </a:t>
            </a:r>
            <a:r>
              <a:rPr lang="de-DE" dirty="0" smtClean="0"/>
              <a:t>[</a:t>
            </a:r>
            <a:r>
              <a:rPr lang="de-DE" dirty="0"/>
              <a:t>Essäer, Galiläer </a:t>
            </a:r>
            <a:r>
              <a:rPr lang="de-DE" dirty="0" err="1"/>
              <a:t>Hemerobaptisten</a:t>
            </a:r>
            <a:r>
              <a:rPr lang="de-DE" dirty="0"/>
              <a:t>, </a:t>
            </a:r>
            <a:r>
              <a:rPr lang="de-DE" dirty="0" err="1"/>
              <a:t>Masbotheer</a:t>
            </a:r>
            <a:r>
              <a:rPr lang="de-DE" dirty="0"/>
              <a:t>, Samariter, Sadduzäer, Pharisäer</a:t>
            </a:r>
            <a:r>
              <a:rPr lang="de-DE" dirty="0" smtClean="0"/>
              <a:t>] fragten </a:t>
            </a:r>
            <a:r>
              <a:rPr lang="de-DE" dirty="0"/>
              <a:t>ihn: ‚Welches ist die Türe Jesu</a:t>
            </a:r>
            <a:r>
              <a:rPr lang="de-DE" dirty="0" smtClean="0"/>
              <a:t>?’</a:t>
            </a:r>
            <a:r>
              <a:rPr lang="de-DE" dirty="0"/>
              <a:t> Er antwortete: ‚Jesus ist der Erlöser.’ Einige von ihnen wurden für den Glauben, </a:t>
            </a:r>
            <a:r>
              <a:rPr lang="de-DE" dirty="0" smtClean="0"/>
              <a:t>dass </a:t>
            </a:r>
            <a:r>
              <a:rPr lang="de-DE" dirty="0"/>
              <a:t>Jesus der Messias ist, gewonnen. Die erwähnten Sekten glaubten aber weder an die Auferstehung noch an die Vergeltung. Diejenigen von ihnen, welche den Glauben annahmen, verdankten ihn dem Jakobus. Da nun auch von den Führern (des Volkes) viele glaubten, entstand ein Aufruhr unter den Juden, den Schriftgelehrten und Pharisäern, welche erklärten, das ganze Volk laufe Gefahr, Jesus als den Messias zu erwarten</a:t>
            </a:r>
            <a:r>
              <a:rPr lang="de-DE" dirty="0" smtClean="0"/>
              <a:t>.</a:t>
            </a:r>
          </a:p>
          <a:p>
            <a:pPr algn="just" defTabSz="6364288">
              <a:tabLst>
                <a:tab pos="7778750" algn="r"/>
              </a:tabLst>
            </a:pPr>
            <a:endParaRPr lang="de-DE" dirty="0"/>
          </a:p>
          <a:p>
            <a:pPr algn="just" defTabSz="6364288">
              <a:tabLst>
                <a:tab pos="7778750" algn="r"/>
              </a:tabLst>
            </a:pPr>
            <a:r>
              <a:rPr lang="de-DE" dirty="0" smtClean="0"/>
              <a:t>Jakobus wird von den Juden als „der Gerechte“ bezeichnet.</a:t>
            </a:r>
          </a:p>
          <a:p>
            <a:pPr algn="just" defTabSz="6364288">
              <a:tabLst>
                <a:tab pos="7778750" algn="r"/>
              </a:tabLst>
            </a:pPr>
            <a:r>
              <a:rPr lang="de-DE" dirty="0" smtClean="0"/>
              <a:t>Dies bedeutet doch, dass er das Gesetz sorgfältig erfüllt hat, also als tadelloser Jude erfunden wurde.</a:t>
            </a:r>
          </a:p>
          <a:p>
            <a:pPr algn="just" defTabSz="6364288">
              <a:tabLst>
                <a:tab pos="7778750" algn="r"/>
              </a:tabLst>
            </a:pPr>
            <a:r>
              <a:rPr lang="de-DE" dirty="0" smtClean="0"/>
              <a:t>Auf der anderen Seite unterstützte Jakobus Paulus.</a:t>
            </a:r>
          </a:p>
          <a:p>
            <a:pPr algn="just" defTabSz="6364288">
              <a:tabLst>
                <a:tab pos="7778750" algn="r"/>
              </a:tabLst>
            </a:pPr>
            <a:r>
              <a:rPr lang="de-DE" b="1" dirty="0" smtClean="0"/>
              <a:t>Fazit:</a:t>
            </a:r>
            <a:r>
              <a:rPr lang="de-DE" dirty="0" smtClean="0"/>
              <a:t> Jakobus ist ein messianischer Jude. Er lebt als Jude nach dem Gesetz und glaubt, dass Jesus der Messias ist. Damit gewinnt er offenbar viele Juden für Jesus.</a:t>
            </a:r>
            <a:endParaRPr lang="de-DE" dirty="0"/>
          </a:p>
        </p:txBody>
      </p:sp>
    </p:spTree>
    <p:extLst>
      <p:ext uri="{BB962C8B-B14F-4D97-AF65-F5344CB8AC3E}">
        <p14:creationId xmlns:p14="http://schemas.microsoft.com/office/powerpoint/2010/main" val="6625301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3542552" y="1084094"/>
            <a:ext cx="2058897" cy="369332"/>
          </a:xfrm>
          <a:prstGeom prst="rect">
            <a:avLst/>
          </a:prstGeom>
          <a:noFill/>
        </p:spPr>
        <p:txBody>
          <a:bodyPr wrap="none" rtlCol="0">
            <a:spAutoFit/>
          </a:bodyPr>
          <a:lstStyle/>
          <a:p>
            <a:r>
              <a:rPr lang="de-DE" b="1" dirty="0" smtClean="0"/>
              <a:t>Paulus in Jerusalem</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323528" y="1556792"/>
            <a:ext cx="8496944" cy="5078313"/>
          </a:xfrm>
          <a:prstGeom prst="rect">
            <a:avLst/>
          </a:prstGeom>
          <a:noFill/>
        </p:spPr>
        <p:txBody>
          <a:bodyPr wrap="square" rtlCol="0">
            <a:spAutoFit/>
          </a:bodyPr>
          <a:lstStyle/>
          <a:p>
            <a:pPr algn="just" defTabSz="6364288">
              <a:tabLst>
                <a:tab pos="8315325" algn="r"/>
              </a:tabLst>
            </a:pPr>
            <a:r>
              <a:rPr lang="de-DE" i="1" dirty="0" smtClean="0"/>
              <a:t>… Am </a:t>
            </a:r>
            <a:r>
              <a:rPr lang="de-DE" i="1" dirty="0"/>
              <a:t>folgenden Tage aber zogen wir aus und kamen nach Cäsarea; und wir gingen in das Haus des Evangelisten Philippus, der einer von den Sieben war, und blieben bei ihm. </a:t>
            </a:r>
            <a:r>
              <a:rPr lang="de-DE" i="1" dirty="0" smtClean="0"/>
              <a:t>… Als </a:t>
            </a:r>
            <a:r>
              <a:rPr lang="de-DE" i="1" dirty="0"/>
              <a:t>wir uns aber mehrere Tage dort aufhielten, kam aus Judäa ein Prophet namens Agabus herab. </a:t>
            </a:r>
            <a:r>
              <a:rPr lang="de-DE" i="1" dirty="0" smtClean="0"/>
              <a:t>Der </a:t>
            </a:r>
            <a:r>
              <a:rPr lang="de-DE" i="1" dirty="0"/>
              <a:t>kam zu uns, nahm den Gürtel des Paulus und band sich die Hände und die Füße und sprach: Das sagt der heilige Geist: Den Mann, dem dieser Gürtel gehört, werden die Juden in Jerusalem so binden und in die Hände der Heiden ausliefern! </a:t>
            </a:r>
            <a:r>
              <a:rPr lang="de-DE" i="1" dirty="0" smtClean="0"/>
              <a:t>Da </a:t>
            </a:r>
            <a:r>
              <a:rPr lang="de-DE" i="1" dirty="0"/>
              <a:t>wir solches hörten, baten wir und die Einwohner des Ortes, </a:t>
            </a:r>
            <a:r>
              <a:rPr lang="de-DE" i="1" dirty="0" smtClean="0"/>
              <a:t>dass </a:t>
            </a:r>
            <a:r>
              <a:rPr lang="de-DE" i="1" dirty="0"/>
              <a:t>er nicht nach Jerusalem hinaufziehen möchte. </a:t>
            </a:r>
            <a:r>
              <a:rPr lang="de-DE" i="1" dirty="0" smtClean="0"/>
              <a:t>Aber </a:t>
            </a:r>
            <a:r>
              <a:rPr lang="de-DE" i="1" dirty="0"/>
              <a:t>Paulus antwortete: Was macht ihr, </a:t>
            </a:r>
            <a:r>
              <a:rPr lang="de-DE" i="1" dirty="0" smtClean="0"/>
              <a:t>dass </a:t>
            </a:r>
            <a:r>
              <a:rPr lang="de-DE" i="1" dirty="0"/>
              <a:t>ihr weinet und mir das Herz brechet? Ich bin bereit, nicht nur mich binden zu lassen, sondern auch in Jerusalem zu sterben für den Namen des Herrn Jesus</a:t>
            </a:r>
            <a:r>
              <a:rPr lang="de-DE" i="1" dirty="0" smtClean="0"/>
              <a:t>! Und </a:t>
            </a:r>
            <a:r>
              <a:rPr lang="de-DE" i="1" dirty="0"/>
              <a:t>da er sich nicht überreden ließ, beruhigten wir uns und sprachen: Des Herrn Wille geschehe! </a:t>
            </a:r>
            <a:r>
              <a:rPr lang="de-DE" i="1" dirty="0" smtClean="0"/>
              <a:t>Nach </a:t>
            </a:r>
            <a:r>
              <a:rPr lang="de-DE" i="1" dirty="0"/>
              <a:t>diesen Tagen aber machten wir uns reisefertig und zogen hinauf nach Jerusalem. </a:t>
            </a:r>
            <a:r>
              <a:rPr lang="de-DE" i="1" dirty="0" smtClean="0"/>
              <a:t>Es </a:t>
            </a:r>
            <a:r>
              <a:rPr lang="de-DE" i="1" dirty="0"/>
              <a:t>gingen aber auch etliche Jünger aus Cäsarea mit uns, die brachten uns zu einem gewissen Mnaso aus Cypern, einem alten Jünger, bei welchem wir Herberge nehmen sollten. </a:t>
            </a:r>
            <a:r>
              <a:rPr lang="de-DE" i="1" dirty="0" smtClean="0"/>
              <a:t>Und </a:t>
            </a:r>
            <a:r>
              <a:rPr lang="de-DE" i="1" dirty="0"/>
              <a:t>als wir in Jerusalem angekommen waren, nahmen uns die Brüder mit Freuden auf. </a:t>
            </a:r>
            <a:r>
              <a:rPr lang="de-DE" i="1" dirty="0" smtClean="0"/>
              <a:t>Am </a:t>
            </a:r>
            <a:r>
              <a:rPr lang="de-DE" i="1" dirty="0"/>
              <a:t>folgenden Tage aber ging Paulus mit uns zu Jakobus, und alle Ältesten fanden sich ein. </a:t>
            </a:r>
            <a:r>
              <a:rPr lang="de-DE" i="1" dirty="0" smtClean="0"/>
              <a:t>Und </a:t>
            </a:r>
            <a:r>
              <a:rPr lang="de-DE" i="1" dirty="0"/>
              <a:t>nachdem er sie begrüßt hatte, erzählte er alles bis ins einzelne, was Gott unter den Heiden durch seinen Dienst getan hatte. </a:t>
            </a:r>
            <a:r>
              <a:rPr lang="de-DE" i="1" dirty="0" smtClean="0"/>
              <a:t>Sie </a:t>
            </a:r>
            <a:r>
              <a:rPr lang="de-DE" i="1" dirty="0"/>
              <a:t>aber priesen Gott, als sie solches </a:t>
            </a:r>
            <a:r>
              <a:rPr lang="de-DE" i="1" dirty="0" smtClean="0"/>
              <a:t>hörten.</a:t>
            </a:r>
            <a:r>
              <a:rPr lang="de-DE" dirty="0" smtClean="0"/>
              <a:t>	Apostelgeschichte 21,8-20a</a:t>
            </a:r>
            <a:endParaRPr lang="de-DE" dirty="0"/>
          </a:p>
        </p:txBody>
      </p:sp>
    </p:spTree>
    <p:extLst>
      <p:ext uri="{BB962C8B-B14F-4D97-AF65-F5344CB8AC3E}">
        <p14:creationId xmlns:p14="http://schemas.microsoft.com/office/powerpoint/2010/main" val="10286426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3542552" y="899428"/>
            <a:ext cx="2058897" cy="369332"/>
          </a:xfrm>
          <a:prstGeom prst="rect">
            <a:avLst/>
          </a:prstGeom>
          <a:noFill/>
        </p:spPr>
        <p:txBody>
          <a:bodyPr wrap="none" rtlCol="0">
            <a:spAutoFit/>
          </a:bodyPr>
          <a:lstStyle/>
          <a:p>
            <a:r>
              <a:rPr lang="de-DE" b="1" dirty="0" smtClean="0"/>
              <a:t>Paulus in Jerusalem</a:t>
            </a:r>
            <a:endParaRPr lang="de-DE" b="1" dirty="0"/>
          </a:p>
        </p:txBody>
      </p:sp>
      <p:sp>
        <p:nvSpPr>
          <p:cNvPr id="8" name="Rechteck 7"/>
          <p:cNvSpPr/>
          <p:nvPr/>
        </p:nvSpPr>
        <p:spPr>
          <a:xfrm>
            <a:off x="0" y="6120680"/>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323528" y="1309410"/>
            <a:ext cx="8496944" cy="5355312"/>
          </a:xfrm>
          <a:prstGeom prst="rect">
            <a:avLst/>
          </a:prstGeom>
          <a:noFill/>
        </p:spPr>
        <p:txBody>
          <a:bodyPr wrap="square" rtlCol="0">
            <a:spAutoFit/>
          </a:bodyPr>
          <a:lstStyle/>
          <a:p>
            <a:pPr algn="just" defTabSz="6364288">
              <a:tabLst>
                <a:tab pos="8315325" algn="r"/>
              </a:tabLst>
            </a:pPr>
            <a:r>
              <a:rPr lang="de-DE" i="1" dirty="0"/>
              <a:t>Sie aber priesen Gott, als sie solches hörten, und sprachen zu ihm: Bruder, du siehst, wie viele Tausende von Juden gläubig geworden sind, und alle sind Eiferer für das Gesetz. </a:t>
            </a:r>
            <a:r>
              <a:rPr lang="de-DE" i="1" dirty="0" smtClean="0"/>
              <a:t>Es </a:t>
            </a:r>
            <a:r>
              <a:rPr lang="de-DE" i="1" dirty="0"/>
              <a:t>ist ihnen aber über dich berichtet worden, du lehrest alle Juden, die unter den Heiden sind, den Abfall von Mose und sagest, sie sollen ihre Kinder nicht beschneiden und nicht nach den Gebräuchen wandeln. </a:t>
            </a:r>
            <a:r>
              <a:rPr lang="de-DE" i="1" dirty="0" smtClean="0"/>
              <a:t>Was </a:t>
            </a:r>
            <a:r>
              <a:rPr lang="de-DE" i="1" dirty="0"/>
              <a:t>ist nun zu tun? Auf jeden Fall </a:t>
            </a:r>
            <a:r>
              <a:rPr lang="de-DE" i="1" dirty="0" smtClean="0"/>
              <a:t>muss </a:t>
            </a:r>
            <a:r>
              <a:rPr lang="de-DE" i="1" dirty="0"/>
              <a:t>die Menge zusammenkommen; denn sie werden hören, </a:t>
            </a:r>
            <a:r>
              <a:rPr lang="de-DE" i="1" dirty="0" smtClean="0"/>
              <a:t>dass </a:t>
            </a:r>
            <a:r>
              <a:rPr lang="de-DE" i="1" dirty="0"/>
              <a:t>du angelangt bist. </a:t>
            </a:r>
            <a:r>
              <a:rPr lang="de-DE" i="1" dirty="0" smtClean="0"/>
              <a:t>So </a:t>
            </a:r>
            <a:r>
              <a:rPr lang="de-DE" i="1" dirty="0"/>
              <a:t>tue nun das, was wir dir sagen: Wir haben vier Männer, die ein Gelübde auf sich haben; </a:t>
            </a:r>
            <a:r>
              <a:rPr lang="de-DE" i="1" dirty="0" smtClean="0"/>
              <a:t>diese </a:t>
            </a:r>
            <a:r>
              <a:rPr lang="de-DE" i="1" dirty="0"/>
              <a:t>nimm zu dir, </a:t>
            </a:r>
            <a:r>
              <a:rPr lang="de-DE" i="1" dirty="0" smtClean="0"/>
              <a:t>lass </a:t>
            </a:r>
            <a:r>
              <a:rPr lang="de-DE" i="1" dirty="0"/>
              <a:t>dich reinigen mit ihnen und trage die Kosten für sie, </a:t>
            </a:r>
            <a:r>
              <a:rPr lang="de-DE" i="1" dirty="0" smtClean="0"/>
              <a:t>dass </a:t>
            </a:r>
            <a:r>
              <a:rPr lang="de-DE" i="1" dirty="0"/>
              <a:t>sie das Haupt scheren, so werden alle erkennen, </a:t>
            </a:r>
            <a:r>
              <a:rPr lang="de-DE" i="1" dirty="0" smtClean="0"/>
              <a:t>dass </a:t>
            </a:r>
            <a:r>
              <a:rPr lang="de-DE" i="1" dirty="0"/>
              <a:t>an dem, was über dich berichtet worden, nichts ist, sondern </a:t>
            </a:r>
            <a:r>
              <a:rPr lang="de-DE" i="1" dirty="0" smtClean="0"/>
              <a:t>dass </a:t>
            </a:r>
            <a:r>
              <a:rPr lang="de-DE" i="1" dirty="0"/>
              <a:t>auch du dich der Beobachtung des Gesetzes befleißigst. </a:t>
            </a:r>
            <a:r>
              <a:rPr lang="de-DE" i="1" dirty="0" smtClean="0"/>
              <a:t>Was </a:t>
            </a:r>
            <a:r>
              <a:rPr lang="de-DE" i="1" dirty="0"/>
              <a:t>aber die gläubig gewordenen Heiden betrifft, so haben wir </a:t>
            </a:r>
            <a:r>
              <a:rPr lang="de-DE" i="1" dirty="0" smtClean="0"/>
              <a:t>hin gesandt </a:t>
            </a:r>
            <a:r>
              <a:rPr lang="de-DE" i="1" dirty="0"/>
              <a:t>und angeordnet, </a:t>
            </a:r>
            <a:r>
              <a:rPr lang="de-DE" i="1" dirty="0" smtClean="0"/>
              <a:t>dass </a:t>
            </a:r>
            <a:r>
              <a:rPr lang="de-DE" i="1" dirty="0"/>
              <a:t>sie von alledem nichts zu beobachten haben, sondern sich nur hüten sollen vor dem Götzenopfer und dem Blut und dem Erstickten und der Unzucht.</a:t>
            </a:r>
            <a:r>
              <a:rPr lang="de-DE" dirty="0"/>
              <a:t> </a:t>
            </a:r>
            <a:r>
              <a:rPr lang="de-DE" dirty="0" smtClean="0"/>
              <a:t>	Apostelgeschichte 21,20-25</a:t>
            </a:r>
          </a:p>
          <a:p>
            <a:pPr algn="just" defTabSz="6364288">
              <a:tabLst>
                <a:tab pos="8315325" algn="r"/>
              </a:tabLst>
            </a:pPr>
            <a:endParaRPr lang="de-DE" dirty="0"/>
          </a:p>
          <a:p>
            <a:pPr algn="just" defTabSz="6364288">
              <a:tabLst>
                <a:tab pos="8315325" algn="r"/>
              </a:tabLst>
            </a:pPr>
            <a:r>
              <a:rPr lang="de-DE" dirty="0" smtClean="0"/>
              <a:t>War Jakobus anwesend, als Paulus in seinem Haus ankam? Warum erzählen die Ältesten Paulus etwas, was Paulus mit Jakobus vor Jahren vereinbart hat? Jakobus hätte das auf keinen Fall getan, weil er sicherlich noch wusste, wie sie damals gemeinsam diese Lösung gesucht haben. Jakobus sieht die Risiken dieses Besuches und tut alles, um den Frieden zu retten, denn sein Konzept vom messianischen Judentum ist in Gefahr.</a:t>
            </a:r>
            <a:endParaRPr lang="de-DE" dirty="0"/>
          </a:p>
        </p:txBody>
      </p:sp>
    </p:spTree>
    <p:extLst>
      <p:ext uri="{BB962C8B-B14F-4D97-AF65-F5344CB8AC3E}">
        <p14:creationId xmlns:p14="http://schemas.microsoft.com/office/powerpoint/2010/main" val="41420824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664619" y="899428"/>
            <a:ext cx="3814762" cy="369332"/>
          </a:xfrm>
          <a:prstGeom prst="rect">
            <a:avLst/>
          </a:prstGeom>
          <a:noFill/>
        </p:spPr>
        <p:txBody>
          <a:bodyPr wrap="none" rtlCol="0">
            <a:spAutoFit/>
          </a:bodyPr>
          <a:lstStyle/>
          <a:p>
            <a:r>
              <a:rPr lang="de-DE" b="1" dirty="0" smtClean="0"/>
              <a:t>Anarchische Verhältnisse in Jerusalem</a:t>
            </a:r>
            <a:endParaRPr lang="de-DE" b="1" dirty="0"/>
          </a:p>
        </p:txBody>
      </p:sp>
      <p:sp>
        <p:nvSpPr>
          <p:cNvPr id="8" name="Rechteck 7"/>
          <p:cNvSpPr/>
          <p:nvPr/>
        </p:nvSpPr>
        <p:spPr>
          <a:xfrm>
            <a:off x="0" y="6120680"/>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323528" y="1309410"/>
            <a:ext cx="8496944" cy="5632311"/>
          </a:xfrm>
          <a:prstGeom prst="rect">
            <a:avLst/>
          </a:prstGeom>
          <a:noFill/>
        </p:spPr>
        <p:txBody>
          <a:bodyPr wrap="square" rtlCol="0">
            <a:spAutoFit/>
          </a:bodyPr>
          <a:lstStyle/>
          <a:p>
            <a:pPr algn="just" defTabSz="6364288">
              <a:tabLst>
                <a:tab pos="8315325" algn="r"/>
              </a:tabLst>
            </a:pPr>
            <a:r>
              <a:rPr lang="de-DE" dirty="0"/>
              <a:t>Unter Nero gerieten, als Felix Prokurator von Judäa war, die Priester unter sich in Streit, worüber Josephus im zwanzigsten Buche seiner „Altertümer“ wörtlich also schreibt</a:t>
            </a:r>
            <a:r>
              <a:rPr lang="de-DE" dirty="0" smtClean="0"/>
              <a:t>:</a:t>
            </a:r>
            <a:r>
              <a:rPr lang="de-DE" dirty="0"/>
              <a:t> „Die Hohenpriester erhoben sich gegen die Priester und die Vornehmsten im Volke zu Jerusalem. Jeder von ihnen sammelte um sich eine Schar kühnster junger Leute und machte sich zu ihrem Führer. Wenn sie aufeinanderstießen, überschütteten sie sich </a:t>
            </a:r>
            <a:r>
              <a:rPr lang="de-DE" dirty="0" smtClean="0"/>
              <a:t>gegenseitig </a:t>
            </a:r>
            <a:r>
              <a:rPr lang="de-DE" dirty="0"/>
              <a:t>mit Beschimpfungen und Steinwürfen. Gar niemand war, der eingeschritten wäre. Es herrschte Willkür wie in einem Staate ohne Obrigkeit. Die Hohenpriester gingen in ihrer Rücksichtslosigkeit und Verwegenheit so weit, </a:t>
            </a:r>
            <a:r>
              <a:rPr lang="de-DE" dirty="0" smtClean="0"/>
              <a:t>dass </a:t>
            </a:r>
            <a:r>
              <a:rPr lang="de-DE" dirty="0"/>
              <a:t>sie es wagten, ihre Diener auf die Tennen zu schicken, damit sie den </a:t>
            </a:r>
            <a:r>
              <a:rPr lang="de-DE" dirty="0" smtClean="0"/>
              <a:t>Priestern </a:t>
            </a:r>
            <a:r>
              <a:rPr lang="de-DE" dirty="0"/>
              <a:t>gehörigen Zehnten wegnähmen. Da konnte man es sehen, </a:t>
            </a:r>
            <a:r>
              <a:rPr lang="de-DE" dirty="0" smtClean="0"/>
              <a:t>dass </a:t>
            </a:r>
            <a:r>
              <a:rPr lang="de-DE" dirty="0"/>
              <a:t>ärmere Priester vor Hunger zusammenbrachen. So sehr hatten Gewalt und Aufruhr die Herrschaft über alles Recht bekommen.“ Zu der gleichen Zeit traten, wie derselbe Schriftsteller erzählt</a:t>
            </a:r>
            <a:r>
              <a:rPr lang="de-DE" dirty="0" smtClean="0"/>
              <a:t>,</a:t>
            </a:r>
            <a:r>
              <a:rPr lang="de-DE" dirty="0"/>
              <a:t> eigenartige Räuber auf, welche am lichten Tage — so berichtet er — und mitten in der Stadt die Passanten ermordeten. Vor allem an Festtagen gesellten sie sich unter die Menge, um mit ihren unter den Gewändern versteckten Dolchen angesehene Personen niederzustechen. Nach vollbrachter Tat nahmen sie an der Entrüstung über den Mord teil. Da sich die Mörder verstellen konnten, blieben sie völlig unentdeckt. Der erste, der als Opfer unter ihren Händen fiel, war der Hohepriester Jonathan. Nach ihm kamen täglich zahlreiche Personen ums Leben. Die Angst war noch schlimmer als der Tod. Wie im Kriege war jeder stündlich auf den Tod </a:t>
            </a:r>
            <a:r>
              <a:rPr lang="de-DE" dirty="0" smtClean="0"/>
              <a:t>gefasst.</a:t>
            </a:r>
            <a:endParaRPr lang="de-DE" dirty="0"/>
          </a:p>
        </p:txBody>
      </p:sp>
    </p:spTree>
    <p:extLst>
      <p:ext uri="{BB962C8B-B14F-4D97-AF65-F5344CB8AC3E}">
        <p14:creationId xmlns:p14="http://schemas.microsoft.com/office/powerpoint/2010/main" val="12577759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Der Tod des Jakobus – Eusebius zitiert Hegesippus</a:t>
            </a:r>
          </a:p>
          <a:p>
            <a:pPr algn="ctr"/>
            <a:r>
              <a:rPr lang="de-DE" b="1" dirty="0" smtClean="0"/>
              <a:t>Die Aufforderung zum Widerruf</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078313"/>
          </a:xfrm>
          <a:prstGeom prst="rect">
            <a:avLst/>
          </a:prstGeom>
          <a:noFill/>
        </p:spPr>
        <p:txBody>
          <a:bodyPr wrap="square" rtlCol="0">
            <a:spAutoFit/>
          </a:bodyPr>
          <a:lstStyle/>
          <a:p>
            <a:pPr algn="just" defTabSz="6364288">
              <a:tabLst>
                <a:tab pos="7778750" algn="r"/>
              </a:tabLst>
            </a:pPr>
            <a:r>
              <a:rPr lang="de-DE" dirty="0"/>
              <a:t>Da nun auch von den Führern (des Volkes) viele glaubten, entstand ein Aufruhr unter den Juden, den Schriftgelehrten und Pharisäern, welche erklärten, das ganze Volk laufe Gefahr, Jesus als den Messias zu erwarten. Sie gingen daher zu Jakobus und sagten zu ihm: ‚Wir bitten dich, dem Volke Einhalt zu gebieten; denn es ließ sich von Jesus verführen, da es ihn für den Messias hält. Wir bitten dich: Kläre alle, die zum Osterfeste gekommen sind, über Jesus auf! Dir schenken wir alle Vertrauen. Denn wir und das ganze Volk geben dir das Zeugnis, </a:t>
            </a:r>
            <a:r>
              <a:rPr lang="de-DE" dirty="0" smtClean="0"/>
              <a:t>dass </a:t>
            </a:r>
            <a:r>
              <a:rPr lang="de-DE" dirty="0"/>
              <a:t>du gerecht und unparteiisch bist. Rede daher dem Volke zu, </a:t>
            </a:r>
            <a:r>
              <a:rPr lang="de-DE" dirty="0" smtClean="0"/>
              <a:t>dass </a:t>
            </a:r>
            <a:r>
              <a:rPr lang="de-DE" dirty="0"/>
              <a:t>es sich nicht bezüglich der Person Jesu irreführen lasse! Denn das ganze Volk und wir alle schenken dir Vertrauen. Stelle dich auf die Zinne des Tempels, damit du </a:t>
            </a:r>
            <a:r>
              <a:rPr lang="de-DE" dirty="0" smtClean="0"/>
              <a:t>dort </a:t>
            </a:r>
            <a:r>
              <a:rPr lang="de-DE" dirty="0"/>
              <a:t>oben gesehen und deine Worte vom ganzen Volke leicht verstanden werden! Denn wegen des Osterfestes sind alle Stämme mit den Heiden versammelt.’ Die erwähnten Schriftgelehrten und Pharisäer führten nun Jakobus auf die Zinne des Tempels und riefen ihm zu: ‚Gerechter, dem wir alle folgen wollen! Da das Volk sich von Jesus, dem Gekreuzigten, irreführen </a:t>
            </a:r>
            <a:r>
              <a:rPr lang="de-DE" dirty="0" smtClean="0"/>
              <a:t>lässt, </a:t>
            </a:r>
            <a:r>
              <a:rPr lang="de-DE" dirty="0"/>
              <a:t>so tue uns kund, wer die Türe Jesu ist!’ Er antwortete mit lauter Stimme: ‚Was fragt ihr mich über den Sohn des Menschen? Er thront im Himmel zur Rechten der großen Kraft und wird kommen auf den Wolken des Himmels:’</a:t>
            </a:r>
          </a:p>
        </p:txBody>
      </p:sp>
    </p:spTree>
    <p:extLst>
      <p:ext uri="{BB962C8B-B14F-4D97-AF65-F5344CB8AC3E}">
        <p14:creationId xmlns:p14="http://schemas.microsoft.com/office/powerpoint/2010/main" val="27187614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Der Tod des Jakobus – Eusebius zitiert Hegesippus</a:t>
            </a:r>
          </a:p>
          <a:p>
            <a:pPr algn="ctr"/>
            <a:r>
              <a:rPr lang="de-DE" b="1" dirty="0" smtClean="0"/>
              <a:t>Die Wut über Jakobus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078313"/>
          </a:xfrm>
          <a:prstGeom prst="rect">
            <a:avLst/>
          </a:prstGeom>
          <a:noFill/>
        </p:spPr>
        <p:txBody>
          <a:bodyPr wrap="square" rtlCol="0">
            <a:spAutoFit/>
          </a:bodyPr>
          <a:lstStyle/>
          <a:p>
            <a:pPr algn="just" defTabSz="6364288">
              <a:tabLst>
                <a:tab pos="7778750" algn="r"/>
              </a:tabLst>
            </a:pPr>
            <a:r>
              <a:rPr lang="de-DE" dirty="0"/>
              <a:t>Als auf dieses Zeugnis des Jakobus hin viele voll Begeisterung in Lobpreisungen ausbrachen und riefen: ‚Hosanna dem Sohne Davids!’ — da sprachen die gleichen Schriftgelehrten und Pharisäer zueinander: ‚Wir haben ungeschickt gehandelt, da wir Jesus solches Zeugnis verursachten. Doch lasset uns hinaufsteigen und ihn hinabstürzen, damit sie aus Angst nicht an ihn glauben!’ Da sie schrien: ‚Oh, oh, auch der Gerechte hat sich irreführen lassen!’ erfüllten sie die bei </a:t>
            </a:r>
            <a:r>
              <a:rPr lang="de-DE" dirty="0" smtClean="0"/>
              <a:t>Isaias </a:t>
            </a:r>
            <a:r>
              <a:rPr lang="de-DE" dirty="0"/>
              <a:t>geschriebenen Worte: ‚Lasset uns den Gerechten aus dem Wege räumen; denn er ist uns lästig! Sie werden nunmehr die Früchte ihrer Werke genießen.’ Sie stiegen nun hinauf und warfen den Gerechten hinunter. Und sie schrien zueinander: ‚Lasset uns Jakobus, den Gerechten, steinigen!’ Und sie begannen, ihn zu steinigen; denn trotzdem er hinabgestürzt worden war, war er noch nicht tot. Vielmehr richtete er sich auf und betete auf den Knien: ‚Ich bitte dich, Herr, Gott und Vater, verzeihe ihnen, denn sie wissen nicht, was sie tun!’ Während sie ihn noch steinigten, rief ein Priester aus der Familie Rechab, des Nachkommen der Rechabim, welche der Prophet </a:t>
            </a:r>
            <a:r>
              <a:rPr lang="de-DE" dirty="0" smtClean="0"/>
              <a:t>Jeremias </a:t>
            </a:r>
            <a:r>
              <a:rPr lang="de-DE" dirty="0"/>
              <a:t>erwähnt: ‚Haltet ein! Was tut ihr? Der Gerechte betet für euch!’ Da nahm einer aus ihnen, ein Walker, das Holz, womit er die Kleider </a:t>
            </a:r>
            <a:r>
              <a:rPr lang="de-DE" dirty="0" smtClean="0"/>
              <a:t>presste, </a:t>
            </a:r>
            <a:r>
              <a:rPr lang="de-DE" dirty="0"/>
              <a:t>und schlug es auf den Kopf des Gerechten. So starb er </a:t>
            </a:r>
            <a:r>
              <a:rPr lang="de-DE" dirty="0" smtClean="0"/>
              <a:t>des </a:t>
            </a:r>
            <a:r>
              <a:rPr lang="de-DE" dirty="0"/>
              <a:t>Martertodes. Man begrub ihn an derselben Stelle in der Nähe des </a:t>
            </a:r>
            <a:r>
              <a:rPr lang="de-DE" dirty="0" smtClean="0"/>
              <a:t>Tempels.</a:t>
            </a:r>
            <a:endParaRPr lang="de-DE" dirty="0"/>
          </a:p>
        </p:txBody>
      </p:sp>
    </p:spTree>
    <p:extLst>
      <p:ext uri="{BB962C8B-B14F-4D97-AF65-F5344CB8AC3E}">
        <p14:creationId xmlns:p14="http://schemas.microsoft.com/office/powerpoint/2010/main" val="9249472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Der Tod des Jakobus – Eusebius zitiert Hegesippus</a:t>
            </a:r>
          </a:p>
          <a:p>
            <a:pPr algn="ctr"/>
            <a:r>
              <a:rPr lang="de-DE" b="1" dirty="0" smtClean="0"/>
              <a:t>Die Folgen</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590291" y="1628800"/>
            <a:ext cx="7963419" cy="5078313"/>
          </a:xfrm>
          <a:prstGeom prst="rect">
            <a:avLst/>
          </a:prstGeom>
          <a:noFill/>
        </p:spPr>
        <p:txBody>
          <a:bodyPr wrap="square" rtlCol="0">
            <a:spAutoFit/>
          </a:bodyPr>
          <a:lstStyle/>
          <a:p>
            <a:pPr algn="just" defTabSz="6364288">
              <a:tabLst>
                <a:tab pos="7778750" algn="r"/>
              </a:tabLst>
            </a:pPr>
            <a:r>
              <a:rPr lang="de-DE" dirty="0"/>
              <a:t>Jakobus war für Juden und Heiden ein glaubwürdiger Zeuge der Messianität Jesu. Bald darauf erfolgte die Belagerung durch Vespasian</a:t>
            </a:r>
            <a:r>
              <a:rPr lang="de-DE" dirty="0" smtClean="0"/>
              <a:t>.“ </a:t>
            </a:r>
            <a:r>
              <a:rPr lang="de-DE" dirty="0"/>
              <a:t>In diesen ausführlichen Berichte stimmt Hegesippus mit Klemens überein.</a:t>
            </a:r>
          </a:p>
          <a:p>
            <a:pPr algn="just" defTabSz="6364288">
              <a:tabLst>
                <a:tab pos="7778750" algn="r"/>
              </a:tabLst>
            </a:pPr>
            <a:r>
              <a:rPr lang="de-DE" dirty="0" smtClean="0"/>
              <a:t>Jakobus </a:t>
            </a:r>
            <a:r>
              <a:rPr lang="de-DE" dirty="0"/>
              <a:t>war so bewundert und allgemein wegen seiner Gerechtigkeit so gefeiert, </a:t>
            </a:r>
            <a:r>
              <a:rPr lang="de-DE" dirty="0" smtClean="0"/>
              <a:t>dass </a:t>
            </a:r>
            <a:r>
              <a:rPr lang="de-DE" dirty="0"/>
              <a:t>selbst die Juden, soweit sie noch klar dachten, glaubten, das erwähnte Vorgehen gegen ihn sei die Ursache der bald auf seinen Martertod erfolgten Belagerung von Jerusalem gewesen; nur in dem blutigen Frevel, den sie an ihm begangen hatten, sahen sie den </a:t>
            </a:r>
            <a:r>
              <a:rPr lang="de-DE" dirty="0" smtClean="0"/>
              <a:t>Anlass </a:t>
            </a:r>
            <a:r>
              <a:rPr lang="de-DE" dirty="0"/>
              <a:t>ihres Schicksals. Auf jeden Fall trug Josephus kein Bedenken, in seinen Schriften diesen Gedanken zum Ausdruck zu bringen. Er </a:t>
            </a:r>
            <a:r>
              <a:rPr lang="de-DE" dirty="0" smtClean="0"/>
              <a:t>schrieb: </a:t>
            </a:r>
            <a:r>
              <a:rPr lang="de-DE" dirty="0"/>
              <a:t>„Dieses Schicksal widerfuhr den Juden als Rache für Jakobus, den Gerechten, den Bruder Jesu, des sog, Christus; denn obwohl er der Gerechteste war, hatten ihn die Juden getötet.“ Derselbe </a:t>
            </a:r>
            <a:r>
              <a:rPr lang="de-DE" dirty="0" smtClean="0"/>
              <a:t>Geschichtsschreiber </a:t>
            </a:r>
            <a:r>
              <a:rPr lang="de-DE" dirty="0"/>
              <a:t>erzählt auch von dem Tode des Jakobus im zwanzigsten Buche seiner „</a:t>
            </a:r>
            <a:r>
              <a:rPr lang="de-DE" dirty="0" smtClean="0"/>
              <a:t>Altertümer“.</a:t>
            </a:r>
          </a:p>
          <a:p>
            <a:pPr algn="just" defTabSz="6364288">
              <a:tabLst>
                <a:tab pos="7778750" algn="r"/>
              </a:tabLst>
            </a:pPr>
            <a:endParaRPr lang="de-DE" dirty="0"/>
          </a:p>
          <a:p>
            <a:pPr algn="just" defTabSz="6364288">
              <a:tabLst>
                <a:tab pos="7778750" algn="r"/>
              </a:tabLst>
            </a:pPr>
            <a:r>
              <a:rPr lang="de-DE" dirty="0" smtClean="0"/>
              <a:t>Jesus Christus nimmt seinen Bruder zu sich, ehe das Unglück über Jerusalem hereinbricht. Er wusste sicherlich, dass Jakobus im Tempel ausgehalten hätte und nicht gewichen wäre. Die Gräuel, die er dadurch zu sehen bekommen hätte, wollte ihm Jesus ersparen.</a:t>
            </a:r>
            <a:endParaRPr lang="de-DE" dirty="0"/>
          </a:p>
        </p:txBody>
      </p:sp>
    </p:spTree>
    <p:extLst>
      <p:ext uri="{BB962C8B-B14F-4D97-AF65-F5344CB8AC3E}">
        <p14:creationId xmlns:p14="http://schemas.microsoft.com/office/powerpoint/2010/main" val="2951193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369332"/>
          </a:xfrm>
          <a:prstGeom prst="rect">
            <a:avLst/>
          </a:prstGeom>
          <a:noFill/>
        </p:spPr>
        <p:txBody>
          <a:bodyPr wrap="square" rtlCol="0">
            <a:spAutoFit/>
          </a:bodyPr>
          <a:lstStyle/>
          <a:p>
            <a:pPr algn="ctr"/>
            <a:r>
              <a:rPr lang="de-DE" b="1" dirty="0" smtClean="0"/>
              <a:t>Der Tod des Jakobus – Bericht des Josephus</a:t>
            </a:r>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590291" y="1628800"/>
            <a:ext cx="7963419" cy="5078313"/>
          </a:xfrm>
          <a:prstGeom prst="rect">
            <a:avLst/>
          </a:prstGeom>
          <a:noFill/>
        </p:spPr>
        <p:txBody>
          <a:bodyPr wrap="square" rtlCol="0">
            <a:spAutoFit/>
          </a:bodyPr>
          <a:lstStyle/>
          <a:p>
            <a:pPr algn="just" defTabSz="6364288">
              <a:tabLst>
                <a:tab pos="7778750" algn="r"/>
              </a:tabLst>
            </a:pPr>
            <a:r>
              <a:rPr lang="de-DE" dirty="0" smtClean="0"/>
              <a:t>Bald </a:t>
            </a:r>
            <a:r>
              <a:rPr lang="de-DE" dirty="0"/>
              <a:t>darauf gelangte die Nachricht vom </a:t>
            </a:r>
            <a:r>
              <a:rPr lang="de-DE" dirty="0" smtClean="0"/>
              <a:t>Tode des </a:t>
            </a:r>
            <a:r>
              <a:rPr lang="de-DE" dirty="0"/>
              <a:t>Festus nach Rom, und nun schickte der Caesar den </a:t>
            </a:r>
            <a:r>
              <a:rPr lang="de-DE" dirty="0" smtClean="0"/>
              <a:t>Albinus </a:t>
            </a:r>
            <a:r>
              <a:rPr lang="de-DE" dirty="0"/>
              <a:t>als </a:t>
            </a:r>
            <a:r>
              <a:rPr lang="de-DE" dirty="0" smtClean="0"/>
              <a:t>Landpfleger </a:t>
            </a:r>
            <a:r>
              <a:rPr lang="de-DE" dirty="0"/>
              <a:t>nach </a:t>
            </a:r>
            <a:r>
              <a:rPr lang="de-DE" dirty="0" smtClean="0"/>
              <a:t>Judäa. </a:t>
            </a:r>
            <a:r>
              <a:rPr lang="de-DE" dirty="0"/>
              <a:t>Der </a:t>
            </a:r>
            <a:r>
              <a:rPr lang="de-DE" dirty="0" smtClean="0"/>
              <a:t>König (Agrippa II) aber … übertrug das Hohepriesteramt </a:t>
            </a:r>
            <a:r>
              <a:rPr lang="de-DE" dirty="0"/>
              <a:t>dem Sohne des Ananus, </a:t>
            </a:r>
            <a:r>
              <a:rPr lang="de-DE" dirty="0" smtClean="0"/>
              <a:t>der gleichfalls </a:t>
            </a:r>
            <a:r>
              <a:rPr lang="de-DE" dirty="0"/>
              <a:t>Ananus </a:t>
            </a:r>
            <a:r>
              <a:rPr lang="de-DE" dirty="0" smtClean="0"/>
              <a:t>hieß. … Der </a:t>
            </a:r>
            <a:r>
              <a:rPr lang="de-DE" dirty="0"/>
              <a:t>jüngere Ananus jedoch, dessen Ernennung </a:t>
            </a:r>
            <a:r>
              <a:rPr lang="de-DE" dirty="0" smtClean="0"/>
              <a:t>zum Hohepriester </a:t>
            </a:r>
            <a:r>
              <a:rPr lang="de-DE" dirty="0"/>
              <a:t>ich soeben erwähnt habe, war von </a:t>
            </a:r>
            <a:r>
              <a:rPr lang="de-DE" dirty="0" smtClean="0"/>
              <a:t>heftiger und verwegener </a:t>
            </a:r>
            <a:r>
              <a:rPr lang="de-DE" dirty="0"/>
              <a:t>Gemütsart und gehörte zur Sekte </a:t>
            </a:r>
            <a:r>
              <a:rPr lang="de-DE" dirty="0" smtClean="0"/>
              <a:t>der Sadduzäer, </a:t>
            </a:r>
            <a:r>
              <a:rPr lang="de-DE" dirty="0"/>
              <a:t>die</a:t>
            </a:r>
            <a:r>
              <a:rPr lang="de-DE" dirty="0" smtClean="0"/>
              <a:t>, </a:t>
            </a:r>
            <a:r>
              <a:rPr lang="de-DE" dirty="0"/>
              <a:t>wie schon früher bemerkt, im </a:t>
            </a:r>
            <a:r>
              <a:rPr lang="de-DE" dirty="0" smtClean="0"/>
              <a:t>Gerichte härter </a:t>
            </a:r>
            <a:r>
              <a:rPr lang="de-DE" dirty="0"/>
              <a:t>und liebloser sind als alle anderen Juden. </a:t>
            </a:r>
            <a:r>
              <a:rPr lang="de-DE" dirty="0" smtClean="0"/>
              <a:t>Zur Befriedigung </a:t>
            </a:r>
            <a:r>
              <a:rPr lang="de-DE" dirty="0"/>
              <a:t>dieser seiner Hartherzigkeit glaubte Ananus </a:t>
            </a:r>
            <a:r>
              <a:rPr lang="de-DE" dirty="0" smtClean="0"/>
              <a:t>auch </a:t>
            </a:r>
            <a:r>
              <a:rPr lang="de-DE" dirty="0"/>
              <a:t>jetzt, da Festus gestorben, Albinus aber </a:t>
            </a:r>
            <a:r>
              <a:rPr lang="de-DE" dirty="0" smtClean="0"/>
              <a:t>noch nicht </a:t>
            </a:r>
            <a:r>
              <a:rPr lang="de-DE" dirty="0"/>
              <a:t>angekommen war, </a:t>
            </a:r>
            <a:r>
              <a:rPr lang="de-DE" dirty="0" smtClean="0"/>
              <a:t>eine </a:t>
            </a:r>
            <a:r>
              <a:rPr lang="de-DE" dirty="0"/>
              <a:t>günstige Gelegenheit </a:t>
            </a:r>
            <a:r>
              <a:rPr lang="de-DE" dirty="0" smtClean="0"/>
              <a:t>gefunden zu haben</a:t>
            </a:r>
            <a:r>
              <a:rPr lang="de-DE" dirty="0"/>
              <a:t>. Er versammelte daher den </a:t>
            </a:r>
            <a:r>
              <a:rPr lang="de-DE" dirty="0" smtClean="0"/>
              <a:t>Hohen Rat </a:t>
            </a:r>
            <a:r>
              <a:rPr lang="de-DE" dirty="0"/>
              <a:t>zum </a:t>
            </a:r>
            <a:r>
              <a:rPr lang="de-DE" dirty="0" smtClean="0"/>
              <a:t>Gericht und </a:t>
            </a:r>
            <a:r>
              <a:rPr lang="de-DE" dirty="0"/>
              <a:t>stellte vor dasselbe den </a:t>
            </a:r>
            <a:r>
              <a:rPr lang="de-DE" dirty="0" smtClean="0"/>
              <a:t>Bruder des </a:t>
            </a:r>
            <a:r>
              <a:rPr lang="de-DE" dirty="0"/>
              <a:t>Jesus, der </a:t>
            </a:r>
            <a:r>
              <a:rPr lang="de-DE" dirty="0" smtClean="0"/>
              <a:t>Christus </a:t>
            </a:r>
            <a:r>
              <a:rPr lang="de-DE" dirty="0"/>
              <a:t>genannt wird, </a:t>
            </a:r>
            <a:r>
              <a:rPr lang="de-DE" dirty="0" smtClean="0"/>
              <a:t>mit Namen </a:t>
            </a:r>
            <a:r>
              <a:rPr lang="de-DE" dirty="0"/>
              <a:t>Jakobus, sowie noch einige andere, die </a:t>
            </a:r>
            <a:r>
              <a:rPr lang="de-DE" dirty="0" smtClean="0"/>
              <a:t>er der </a:t>
            </a:r>
            <a:r>
              <a:rPr lang="de-DE" dirty="0"/>
              <a:t>Gesetzesübertretung anklagte und zur </a:t>
            </a:r>
            <a:r>
              <a:rPr lang="de-DE" dirty="0" smtClean="0"/>
              <a:t>Steinigung führen ließ. </a:t>
            </a:r>
            <a:r>
              <a:rPr lang="de-DE" dirty="0"/>
              <a:t>Das aber erbitterte auch die eifrigsten </a:t>
            </a:r>
            <a:r>
              <a:rPr lang="de-DE" dirty="0" smtClean="0"/>
              <a:t>Beobachter </a:t>
            </a:r>
            <a:r>
              <a:rPr lang="de-DE" dirty="0"/>
              <a:t>des Gesetzes, und sie schickten deshalb </a:t>
            </a:r>
            <a:r>
              <a:rPr lang="de-DE" dirty="0" smtClean="0"/>
              <a:t>insgeheim </a:t>
            </a:r>
            <a:r>
              <a:rPr lang="de-DE" dirty="0"/>
              <a:t>Abgeordnete </a:t>
            </a:r>
            <a:r>
              <a:rPr lang="de-DE" dirty="0" smtClean="0"/>
              <a:t>an </a:t>
            </a:r>
            <a:r>
              <a:rPr lang="de-DE" dirty="0"/>
              <a:t>den König mit der Bitte, </a:t>
            </a:r>
            <a:r>
              <a:rPr lang="de-DE" dirty="0" smtClean="0"/>
              <a:t>den Ananus </a:t>
            </a:r>
            <a:r>
              <a:rPr lang="de-DE" dirty="0"/>
              <a:t>schriftlich aufzufordern, dass er für die </a:t>
            </a:r>
            <a:r>
              <a:rPr lang="de-DE" dirty="0" smtClean="0"/>
              <a:t>Folge sich </a:t>
            </a:r>
            <a:r>
              <a:rPr lang="de-DE" dirty="0"/>
              <a:t>ein ähnliches Unterfangen nicht mehr beifallen </a:t>
            </a:r>
            <a:r>
              <a:rPr lang="de-DE" dirty="0" smtClean="0"/>
              <a:t>lasse</a:t>
            </a:r>
            <a:r>
              <a:rPr lang="de-DE" dirty="0"/>
              <a:t>, wie er auch jetzt durchaus im Unrecht </a:t>
            </a:r>
            <a:r>
              <a:rPr lang="de-DE" dirty="0" smtClean="0"/>
              <a:t>gewesen sei</a:t>
            </a:r>
            <a:r>
              <a:rPr lang="de-DE" dirty="0"/>
              <a:t>. </a:t>
            </a:r>
            <a:endParaRPr lang="de-DE" dirty="0" smtClean="0"/>
          </a:p>
          <a:p>
            <a:pPr algn="just" defTabSz="6364288">
              <a:tabLst>
                <a:tab pos="7778750" algn="r"/>
              </a:tabLst>
            </a:pPr>
            <a:endParaRPr lang="de-DE" dirty="0"/>
          </a:p>
          <a:p>
            <a:pPr algn="just" defTabSz="6364288">
              <a:tabLst>
                <a:tab pos="7778750" algn="r"/>
              </a:tabLst>
            </a:pPr>
            <a:r>
              <a:rPr lang="de-DE" dirty="0" smtClean="0"/>
              <a:t>Flavius Josephus – Jüdische Altertümer: 20.Buch, 9.Kapitel, 1. Abschnitt</a:t>
            </a:r>
            <a:endParaRPr lang="de-DE" dirty="0"/>
          </a:p>
        </p:txBody>
      </p:sp>
    </p:spTree>
    <p:extLst>
      <p:ext uri="{BB962C8B-B14F-4D97-AF65-F5344CB8AC3E}">
        <p14:creationId xmlns:p14="http://schemas.microsoft.com/office/powerpoint/2010/main" val="17948524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Der Tod des Jakobus</a:t>
            </a:r>
          </a:p>
          <a:p>
            <a:pPr algn="ctr"/>
            <a:r>
              <a:rPr lang="de-DE" b="1" dirty="0" smtClean="0"/>
              <a:t>Vergleich des Berichtes von Hegesippus mit dem Bericht des Josephus</a:t>
            </a:r>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2" name="Tabelle 1"/>
          <p:cNvGraphicFramePr>
            <a:graphicFrameLocks noGrp="1"/>
          </p:cNvGraphicFramePr>
          <p:nvPr>
            <p:extLst>
              <p:ext uri="{D42A27DB-BD31-4B8C-83A1-F6EECF244321}">
                <p14:modId xmlns:p14="http://schemas.microsoft.com/office/powerpoint/2010/main" val="1837469885"/>
              </p:ext>
            </p:extLst>
          </p:nvPr>
        </p:nvGraphicFramePr>
        <p:xfrm>
          <a:off x="611736" y="1988840"/>
          <a:ext cx="7920528" cy="4450080"/>
        </p:xfrm>
        <a:graphic>
          <a:graphicData uri="http://schemas.openxmlformats.org/drawingml/2006/table">
            <a:tbl>
              <a:tblPr firstRow="1" bandRow="1">
                <a:tableStyleId>{5C22544A-7EE6-4342-B048-85BDC9FD1C3A}</a:tableStyleId>
              </a:tblPr>
              <a:tblGrid>
                <a:gridCol w="4752528"/>
                <a:gridCol w="1584000"/>
                <a:gridCol w="1584000"/>
              </a:tblGrid>
              <a:tr h="370840">
                <a:tc>
                  <a:txBody>
                    <a:bodyPr/>
                    <a:lstStyle/>
                    <a:p>
                      <a:r>
                        <a:rPr lang="de-DE" dirty="0" smtClean="0"/>
                        <a:t>Ereignis</a:t>
                      </a:r>
                      <a:endParaRPr lang="de-DE" dirty="0"/>
                    </a:p>
                  </a:txBody>
                  <a:tcPr/>
                </a:tc>
                <a:tc>
                  <a:txBody>
                    <a:bodyPr/>
                    <a:lstStyle/>
                    <a:p>
                      <a:pPr algn="ctr"/>
                      <a:r>
                        <a:rPr lang="de-DE" dirty="0" smtClean="0"/>
                        <a:t>Hegesippus</a:t>
                      </a:r>
                      <a:endParaRPr lang="de-DE" dirty="0"/>
                    </a:p>
                  </a:txBody>
                  <a:tcPr/>
                </a:tc>
                <a:tc>
                  <a:txBody>
                    <a:bodyPr/>
                    <a:lstStyle/>
                    <a:p>
                      <a:pPr algn="ctr"/>
                      <a:r>
                        <a:rPr lang="de-DE" dirty="0" smtClean="0"/>
                        <a:t>Josephus</a:t>
                      </a:r>
                      <a:endParaRPr lang="de-DE" dirty="0"/>
                    </a:p>
                  </a:txBody>
                  <a:tcPr/>
                </a:tc>
              </a:tr>
              <a:tr h="370840">
                <a:tc>
                  <a:txBody>
                    <a:bodyPr/>
                    <a:lstStyle/>
                    <a:p>
                      <a:r>
                        <a:rPr lang="de-DE" dirty="0" smtClean="0"/>
                        <a:t>Todesurteil</a:t>
                      </a:r>
                      <a:r>
                        <a:rPr lang="de-DE" baseline="0" dirty="0" smtClean="0"/>
                        <a:t> des Hohen Rates</a:t>
                      </a:r>
                      <a:endParaRPr lang="de-DE" dirty="0"/>
                    </a:p>
                  </a:txBody>
                  <a:tcPr/>
                </a:tc>
                <a:tc>
                  <a:txBody>
                    <a:bodyPr/>
                    <a:lstStyle/>
                    <a:p>
                      <a:pPr algn="ctr"/>
                      <a:endParaRPr lang="de-DE" dirty="0"/>
                    </a:p>
                  </a:txBody>
                  <a:tcPr/>
                </a:tc>
                <a:tc>
                  <a:txBody>
                    <a:bodyPr/>
                    <a:lstStyle/>
                    <a:p>
                      <a:pPr algn="ctr"/>
                      <a:r>
                        <a:rPr lang="de-DE" dirty="0" smtClean="0"/>
                        <a:t>X</a:t>
                      </a:r>
                      <a:endParaRPr lang="de-DE" dirty="0"/>
                    </a:p>
                  </a:txBody>
                  <a:tcPr/>
                </a:tc>
              </a:tr>
              <a:tr h="370840">
                <a:tc>
                  <a:txBody>
                    <a:bodyPr/>
                    <a:lstStyle/>
                    <a:p>
                      <a:r>
                        <a:rPr lang="de-DE" dirty="0" smtClean="0"/>
                        <a:t>Erbitterung der Pharisäer über</a:t>
                      </a:r>
                      <a:r>
                        <a:rPr lang="de-DE" baseline="0" dirty="0" smtClean="0"/>
                        <a:t> den Beschluss</a:t>
                      </a:r>
                      <a:endParaRPr lang="de-DE" dirty="0"/>
                    </a:p>
                  </a:txBody>
                  <a:tcPr/>
                </a:tc>
                <a:tc>
                  <a:txBody>
                    <a:bodyPr/>
                    <a:lstStyle/>
                    <a:p>
                      <a:pPr algn="ctr"/>
                      <a:endParaRPr lang="de-DE" dirty="0"/>
                    </a:p>
                  </a:txBody>
                  <a:tcPr/>
                </a:tc>
                <a:tc>
                  <a:txBody>
                    <a:bodyPr/>
                    <a:lstStyle/>
                    <a:p>
                      <a:pPr algn="ctr"/>
                      <a:r>
                        <a:rPr lang="de-DE" dirty="0" smtClean="0"/>
                        <a:t>X</a:t>
                      </a:r>
                      <a:endParaRPr lang="de-DE" dirty="0"/>
                    </a:p>
                  </a:txBody>
                  <a:tcPr/>
                </a:tc>
              </a:tr>
              <a:tr h="370840">
                <a:tc>
                  <a:txBody>
                    <a:bodyPr/>
                    <a:lstStyle/>
                    <a:p>
                      <a:r>
                        <a:rPr lang="de-DE" dirty="0" smtClean="0"/>
                        <a:t>Jakobus soll das Volk über Jesus aufklären</a:t>
                      </a:r>
                      <a:endParaRPr lang="de-DE" dirty="0"/>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r>
                        <a:rPr lang="de-DE" dirty="0" smtClean="0"/>
                        <a:t>Jakobus bekennt</a:t>
                      </a:r>
                      <a:r>
                        <a:rPr lang="de-DE" baseline="0" dirty="0" smtClean="0"/>
                        <a:t> sich zu Jesus</a:t>
                      </a:r>
                      <a:endParaRPr lang="de-DE" dirty="0"/>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Lobpreis des Volkes</a:t>
                      </a:r>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r>
                        <a:rPr lang="de-DE" dirty="0" smtClean="0"/>
                        <a:t>Mordbeschluss</a:t>
                      </a:r>
                      <a:endParaRPr lang="de-DE" dirty="0"/>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Jakobus wird vom Söller gestoßen</a:t>
                      </a:r>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Jakobus wird gesteinigt</a:t>
                      </a:r>
                    </a:p>
                  </a:txBody>
                  <a:tcPr/>
                </a:tc>
                <a:tc>
                  <a:txBody>
                    <a:bodyPr/>
                    <a:lstStyle/>
                    <a:p>
                      <a:pPr algn="ctr"/>
                      <a:r>
                        <a:rPr lang="de-DE" dirty="0" smtClean="0"/>
                        <a:t>X</a:t>
                      </a:r>
                      <a:endParaRPr lang="de-DE" dirty="0"/>
                    </a:p>
                  </a:txBody>
                  <a:tcPr/>
                </a:tc>
                <a:tc>
                  <a:txBody>
                    <a:bodyPr/>
                    <a:lstStyle/>
                    <a:p>
                      <a:pPr algn="ctr"/>
                      <a:r>
                        <a:rPr lang="de-DE" dirty="0" smtClean="0"/>
                        <a:t>X</a:t>
                      </a:r>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Jakobus betet</a:t>
                      </a:r>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Jakobus wird mit dem Walkerholz erschlagen</a:t>
                      </a:r>
                    </a:p>
                  </a:txBody>
                  <a:tcPr/>
                </a:tc>
                <a:tc>
                  <a:txBody>
                    <a:bodyPr/>
                    <a:lstStyle/>
                    <a:p>
                      <a:pPr algn="ctr"/>
                      <a:r>
                        <a:rPr lang="de-DE" dirty="0" smtClean="0"/>
                        <a:t>X</a:t>
                      </a:r>
                      <a:endParaRPr lang="de-DE" dirty="0"/>
                    </a:p>
                  </a:txBody>
                  <a:tcPr/>
                </a:tc>
                <a:tc>
                  <a:txBody>
                    <a:bodyPr/>
                    <a:lstStyle/>
                    <a:p>
                      <a:pPr algn="ctr"/>
                      <a:endParaRPr lang="de-D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Jakobus wird in der Nähe des Tempels begraben</a:t>
                      </a:r>
                    </a:p>
                  </a:txBody>
                  <a:tcPr/>
                </a:tc>
                <a:tc>
                  <a:txBody>
                    <a:bodyPr/>
                    <a:lstStyle/>
                    <a:p>
                      <a:pPr algn="ctr"/>
                      <a:r>
                        <a:rPr lang="de-DE" dirty="0" smtClean="0"/>
                        <a:t>X</a:t>
                      </a:r>
                      <a:endParaRPr lang="de-DE" dirty="0"/>
                    </a:p>
                  </a:txBody>
                  <a:tcPr/>
                </a:tc>
                <a:tc>
                  <a:txBody>
                    <a:bodyPr/>
                    <a:lstStyle/>
                    <a:p>
                      <a:pPr algn="ctr"/>
                      <a:endParaRPr lang="de-DE" dirty="0"/>
                    </a:p>
                  </a:txBody>
                  <a:tcPr/>
                </a:tc>
              </a:tr>
            </a:tbl>
          </a:graphicData>
        </a:graphic>
      </p:graphicFrame>
    </p:spTree>
    <p:extLst>
      <p:ext uri="{BB962C8B-B14F-4D97-AF65-F5344CB8AC3E}">
        <p14:creationId xmlns:p14="http://schemas.microsoft.com/office/powerpoint/2010/main" val="1704032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3188565" cy="646331"/>
          </a:xfrm>
          <a:prstGeom prst="rect">
            <a:avLst/>
          </a:prstGeom>
          <a:noFill/>
        </p:spPr>
        <p:txBody>
          <a:bodyPr wrap="none" rtlCol="0">
            <a:spAutoFit/>
          </a:bodyPr>
          <a:lstStyle/>
          <a:p>
            <a:r>
              <a:rPr lang="de-DE" b="1" dirty="0" smtClean="0"/>
              <a:t>Jakobus, der Bruder des HERRN</a:t>
            </a:r>
          </a:p>
          <a:p>
            <a:r>
              <a:rPr lang="de-DE" dirty="0" smtClean="0"/>
              <a:t>Zusammenfassung</a:t>
            </a:r>
            <a:endParaRPr lang="de-DE" dirty="0"/>
          </a:p>
        </p:txBody>
      </p:sp>
      <p:sp>
        <p:nvSpPr>
          <p:cNvPr id="7" name="Textfeld 6"/>
          <p:cNvSpPr txBox="1"/>
          <p:nvPr/>
        </p:nvSpPr>
        <p:spPr>
          <a:xfrm>
            <a:off x="395536" y="1301273"/>
            <a:ext cx="8352928" cy="4431983"/>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Ø"/>
            </a:pPr>
            <a:r>
              <a:rPr lang="de-DE" dirty="0" smtClean="0"/>
              <a:t>Jakobus wird in eine Familie geboren, die durch die Umstände der Geburt seines älteren (Halb-)Bruders Jesus bereits stark belastet war.</a:t>
            </a:r>
          </a:p>
          <a:p>
            <a:pPr marL="285750" indent="-285750" algn="just">
              <a:spcAft>
                <a:spcPts val="600"/>
              </a:spcAft>
              <a:buFont typeface="Wingdings" panose="05000000000000000000" pitchFamily="2" charset="2"/>
              <a:buChar char="Ø"/>
            </a:pPr>
            <a:r>
              <a:rPr lang="de-DE" dirty="0" smtClean="0"/>
              <a:t>In Nazareth konnten sie aber ein ruhiges und zurückgezogenes Familienleben aufbauen.</a:t>
            </a:r>
          </a:p>
          <a:p>
            <a:pPr marL="285750" indent="-285750" algn="just">
              <a:spcAft>
                <a:spcPts val="600"/>
              </a:spcAft>
              <a:buFont typeface="Wingdings" panose="05000000000000000000" pitchFamily="2" charset="2"/>
              <a:buChar char="Ø"/>
            </a:pPr>
            <a:r>
              <a:rPr lang="de-DE" dirty="0" smtClean="0"/>
              <a:t>Sie lebten in einer finanziellen Sicherheit und hatten auch Zeit und Geld für Bildungsmaßnahmen: Thora, vermutlich </a:t>
            </a:r>
            <a:r>
              <a:rPr lang="de-DE" dirty="0"/>
              <a:t>auch </a:t>
            </a:r>
            <a:r>
              <a:rPr lang="de-DE" dirty="0" smtClean="0"/>
              <a:t>griechischer Sprachunterricht.</a:t>
            </a:r>
          </a:p>
          <a:p>
            <a:pPr marL="285750" indent="-285750" algn="just">
              <a:spcAft>
                <a:spcPts val="600"/>
              </a:spcAft>
              <a:buFont typeface="Wingdings" panose="05000000000000000000" pitchFamily="2" charset="2"/>
              <a:buChar char="Ø"/>
            </a:pPr>
            <a:r>
              <a:rPr lang="de-DE" dirty="0" smtClean="0"/>
              <a:t>Joseph stirb, ehe Jesus 30 Jahre alt ist und seine Predigten beginnt. Jesus wird Familienoberhaupt. Jakobus muss sich ihm unterordnen (Umzug nach Kapernaum).</a:t>
            </a:r>
          </a:p>
          <a:p>
            <a:pPr marL="285750" indent="-285750" algn="just">
              <a:spcAft>
                <a:spcPts val="600"/>
              </a:spcAft>
              <a:buFont typeface="Wingdings" panose="05000000000000000000" pitchFamily="2" charset="2"/>
              <a:buChar char="Ø"/>
            </a:pPr>
            <a:r>
              <a:rPr lang="de-DE" dirty="0" smtClean="0"/>
              <a:t>Jakobus sieht Jesu Handeln als inkonsequent an (Jesus ist von Sinnen). Er drängt ihn, in Jerusalem die Öffentlichkeit zu suchen.</a:t>
            </a:r>
          </a:p>
          <a:p>
            <a:pPr marL="285750" indent="-285750" algn="just">
              <a:spcAft>
                <a:spcPts val="600"/>
              </a:spcAft>
              <a:buFont typeface="Wingdings" panose="05000000000000000000" pitchFamily="2" charset="2"/>
              <a:buChar char="Ø"/>
            </a:pPr>
            <a:r>
              <a:rPr lang="de-DE" dirty="0" smtClean="0"/>
              <a:t>Jesus begegnet Jakobus nach seiner Auferstehung. Was Jesus Jakobus aufgetragen hat, ist nicht bekannt, vermutlich das Gebet für Israel.</a:t>
            </a:r>
          </a:p>
          <a:p>
            <a:pPr marL="285750" indent="-285750" algn="just">
              <a:spcAft>
                <a:spcPts val="600"/>
              </a:spcAft>
              <a:buFont typeface="Wingdings" panose="05000000000000000000" pitchFamily="2" charset="2"/>
              <a:buChar char="Ø"/>
            </a:pPr>
            <a:r>
              <a:rPr lang="de-DE" dirty="0" smtClean="0"/>
              <a:t>Jakobus schließt sich den Jüngern an und übernimmt in der Gemeinde von Jerusalem eine wachsende Verantwortung</a:t>
            </a:r>
          </a:p>
        </p:txBody>
      </p:sp>
    </p:spTree>
    <p:extLst>
      <p:ext uri="{BB962C8B-B14F-4D97-AF65-F5344CB8AC3E}">
        <p14:creationId xmlns:p14="http://schemas.microsoft.com/office/powerpoint/2010/main" val="3280048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2432076" cy="646331"/>
          </a:xfrm>
          <a:prstGeom prst="rect">
            <a:avLst/>
          </a:prstGeom>
          <a:noFill/>
        </p:spPr>
        <p:txBody>
          <a:bodyPr wrap="none" rtlCol="0">
            <a:spAutoFit/>
          </a:bodyPr>
          <a:lstStyle/>
          <a:p>
            <a:r>
              <a:rPr lang="de-DE" b="1" dirty="0" smtClean="0"/>
              <a:t>Die Familie des Jakobus</a:t>
            </a:r>
          </a:p>
          <a:p>
            <a:r>
              <a:rPr lang="de-DE" dirty="0" smtClean="0"/>
              <a:t>Plötzlich prominent</a:t>
            </a:r>
            <a:endParaRPr lang="de-DE" dirty="0"/>
          </a:p>
        </p:txBody>
      </p:sp>
      <p:sp>
        <p:nvSpPr>
          <p:cNvPr id="3" name="Textfeld 2"/>
          <p:cNvSpPr txBox="1"/>
          <p:nvPr/>
        </p:nvSpPr>
        <p:spPr>
          <a:xfrm>
            <a:off x="1187625" y="1484784"/>
            <a:ext cx="7272808" cy="4832092"/>
          </a:xfrm>
          <a:prstGeom prst="rect">
            <a:avLst/>
          </a:prstGeom>
          <a:noFill/>
        </p:spPr>
        <p:txBody>
          <a:bodyPr wrap="square" rtlCol="0">
            <a:spAutoFit/>
          </a:bodyPr>
          <a:lstStyle/>
          <a:p>
            <a:pPr marL="285750" indent="-285750">
              <a:spcAft>
                <a:spcPts val="600"/>
              </a:spcAft>
              <a:buFont typeface="Wingdings" panose="05000000000000000000" pitchFamily="2" charset="2"/>
              <a:buChar char="Ø"/>
            </a:pPr>
            <a:r>
              <a:rPr lang="de-DE" dirty="0" smtClean="0"/>
              <a:t>Zacharias hat eine Engelserscheinung. Die Besucher des Tempels erkennen dies und bemerken, dass Zacharias stumm geworden ist.</a:t>
            </a:r>
          </a:p>
          <a:p>
            <a:pPr marL="285750" indent="-285750">
              <a:spcAft>
                <a:spcPts val="600"/>
              </a:spcAft>
              <a:buFont typeface="Wingdings" panose="05000000000000000000" pitchFamily="2" charset="2"/>
              <a:buChar char="Ø"/>
            </a:pPr>
            <a:r>
              <a:rPr lang="de-DE" dirty="0" smtClean="0"/>
              <a:t>Seine betagte Frau wird schwanger.</a:t>
            </a:r>
          </a:p>
          <a:p>
            <a:pPr marL="285750" indent="-285750">
              <a:spcAft>
                <a:spcPts val="600"/>
              </a:spcAft>
              <a:buFont typeface="Wingdings" panose="05000000000000000000" pitchFamily="2" charset="2"/>
              <a:buChar char="Ø"/>
            </a:pPr>
            <a:r>
              <a:rPr lang="de-DE" dirty="0" smtClean="0"/>
              <a:t>Maria erfährt vom Erzengel Gabriel, dass sie ein Kind gebären wird: </a:t>
            </a:r>
            <a:r>
              <a:rPr lang="de-DE" i="1" dirty="0"/>
              <a:t>Dieser wird groß sein und Sohn des Höchsten genannt werden; und Gott der Herr wird ihm den Thron seines Vaters David geben; </a:t>
            </a:r>
            <a:r>
              <a:rPr lang="de-DE" i="1" dirty="0" smtClean="0"/>
              <a:t>und </a:t>
            </a:r>
            <a:r>
              <a:rPr lang="de-DE" i="1" dirty="0"/>
              <a:t>er wird regieren über das Haus Jakobs in Ewigkeit, und seines Reiches wird kein Ende sein</a:t>
            </a:r>
            <a:r>
              <a:rPr lang="de-DE" i="1" dirty="0" smtClean="0"/>
              <a:t>.</a:t>
            </a:r>
          </a:p>
          <a:p>
            <a:pPr marL="285750" indent="-285750">
              <a:spcAft>
                <a:spcPts val="600"/>
              </a:spcAft>
              <a:buFont typeface="Wingdings" panose="05000000000000000000" pitchFamily="2" charset="2"/>
              <a:buChar char="Ø"/>
            </a:pPr>
            <a:r>
              <a:rPr lang="de-DE" dirty="0" smtClean="0"/>
              <a:t>Elisabeth und Maria sind verwandt. Als Maria Elisabeth besucht, sagt Elisabeth: </a:t>
            </a:r>
            <a:r>
              <a:rPr lang="de-DE" i="1" dirty="0"/>
              <a:t>Und woher wird mir das zuteil, </a:t>
            </a:r>
            <a:r>
              <a:rPr lang="de-DE" i="1" dirty="0" smtClean="0"/>
              <a:t>dass </a:t>
            </a:r>
            <a:r>
              <a:rPr lang="de-DE" i="1" dirty="0"/>
              <a:t>die Mutter meines Herrn zu mir kommt</a:t>
            </a:r>
            <a:r>
              <a:rPr lang="de-DE" i="1" dirty="0" smtClean="0"/>
              <a:t>? </a:t>
            </a:r>
            <a:r>
              <a:rPr lang="de-DE" dirty="0" smtClean="0"/>
              <a:t>Sie weiß also, dass Jesus der Messias ist.</a:t>
            </a:r>
          </a:p>
          <a:p>
            <a:pPr marL="285750" indent="-285750">
              <a:spcAft>
                <a:spcPts val="600"/>
              </a:spcAft>
              <a:buFont typeface="Wingdings" panose="05000000000000000000" pitchFamily="2" charset="2"/>
              <a:buChar char="Ø"/>
            </a:pPr>
            <a:r>
              <a:rPr lang="de-DE" dirty="0" smtClean="0"/>
              <a:t>Die Nachricht spricht sich herum: </a:t>
            </a:r>
            <a:r>
              <a:rPr lang="de-DE" i="1" dirty="0"/>
              <a:t>Und es kam Furcht über alle ihre Nachbarn, und auf dem ganzen Gebirge von Judäa wurden alle diese Dinge besprochen. </a:t>
            </a:r>
            <a:r>
              <a:rPr lang="de-DE" i="1" dirty="0" smtClean="0"/>
              <a:t>Und </a:t>
            </a:r>
            <a:r>
              <a:rPr lang="de-DE" i="1" dirty="0"/>
              <a:t>alle, die es hörten, nahmen es sich zu Herzen und sprachen: Was wird wohl aus diesem Kindlein werden? Denn die Hand des Herrn war mit ihm.</a:t>
            </a:r>
          </a:p>
        </p:txBody>
      </p:sp>
      <p:sp>
        <p:nvSpPr>
          <p:cNvPr id="4" name="Textfeld 3"/>
          <p:cNvSpPr txBox="1"/>
          <p:nvPr/>
        </p:nvSpPr>
        <p:spPr>
          <a:xfrm>
            <a:off x="2947100" y="1084094"/>
            <a:ext cx="3281084" cy="369332"/>
          </a:xfrm>
          <a:prstGeom prst="rect">
            <a:avLst/>
          </a:prstGeom>
          <a:noFill/>
        </p:spPr>
        <p:txBody>
          <a:bodyPr wrap="square" rtlCol="0">
            <a:spAutoFit/>
          </a:bodyPr>
          <a:lstStyle/>
          <a:p>
            <a:r>
              <a:rPr lang="de-DE" b="1" dirty="0" smtClean="0"/>
              <a:t>Perspektive Marias (nach Lukas)</a:t>
            </a:r>
            <a:endParaRPr lang="de-DE" b="1" dirty="0"/>
          </a:p>
        </p:txBody>
      </p:sp>
    </p:spTree>
    <p:extLst>
      <p:ext uri="{BB962C8B-B14F-4D97-AF65-F5344CB8AC3E}">
        <p14:creationId xmlns:p14="http://schemas.microsoft.com/office/powerpoint/2010/main" val="20149148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3188565" cy="646331"/>
          </a:xfrm>
          <a:prstGeom prst="rect">
            <a:avLst/>
          </a:prstGeom>
          <a:noFill/>
        </p:spPr>
        <p:txBody>
          <a:bodyPr wrap="none" rtlCol="0">
            <a:spAutoFit/>
          </a:bodyPr>
          <a:lstStyle/>
          <a:p>
            <a:r>
              <a:rPr lang="de-DE" b="1" dirty="0" smtClean="0"/>
              <a:t>Jakobus, der Bruder des HERRN</a:t>
            </a:r>
          </a:p>
          <a:p>
            <a:r>
              <a:rPr lang="de-DE" dirty="0" smtClean="0"/>
              <a:t>Zusammenfassung</a:t>
            </a:r>
            <a:endParaRPr lang="de-DE" dirty="0"/>
          </a:p>
        </p:txBody>
      </p:sp>
      <p:sp>
        <p:nvSpPr>
          <p:cNvPr id="7" name="Textfeld 6"/>
          <p:cNvSpPr txBox="1"/>
          <p:nvPr/>
        </p:nvSpPr>
        <p:spPr>
          <a:xfrm>
            <a:off x="395536" y="1301273"/>
            <a:ext cx="8352928" cy="4431983"/>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Ø"/>
            </a:pPr>
            <a:r>
              <a:rPr lang="de-DE" dirty="0" smtClean="0"/>
              <a:t>Jakobus und Paulus verständigen sich über das Vorgehen bei der Heidenmission.</a:t>
            </a:r>
          </a:p>
          <a:p>
            <a:pPr marL="285750" indent="-285750" algn="just">
              <a:spcAft>
                <a:spcPts val="600"/>
              </a:spcAft>
              <a:buFont typeface="Wingdings" panose="05000000000000000000" pitchFamily="2" charset="2"/>
              <a:buChar char="Ø"/>
            </a:pPr>
            <a:r>
              <a:rPr lang="de-DE" dirty="0" smtClean="0"/>
              <a:t>Als es in Antiochia über das Verhältnis der Judenchristen zu den Heidenchristen zum Streit kommt, wird die Entscheidung darüber in Jerusalem bei Jakobus gesucht.</a:t>
            </a:r>
          </a:p>
          <a:p>
            <a:pPr marL="285750" indent="-285750" algn="just">
              <a:spcAft>
                <a:spcPts val="600"/>
              </a:spcAft>
              <a:buFont typeface="Wingdings" panose="05000000000000000000" pitchFamily="2" charset="2"/>
              <a:buChar char="Ø"/>
            </a:pPr>
            <a:r>
              <a:rPr lang="de-DE" dirty="0" smtClean="0"/>
              <a:t>Der Streit wird dadurch beigelegt und Jakobus widmet sich immer stärker dem Gebet für Israel im Tempel.</a:t>
            </a:r>
          </a:p>
          <a:p>
            <a:pPr marL="285750" indent="-285750" algn="just">
              <a:spcAft>
                <a:spcPts val="600"/>
              </a:spcAft>
              <a:buFont typeface="Wingdings" panose="05000000000000000000" pitchFamily="2" charset="2"/>
              <a:buChar char="Ø"/>
            </a:pPr>
            <a:r>
              <a:rPr lang="de-DE" dirty="0" smtClean="0"/>
              <a:t>Er lebt ein messianisches Judentum und vermeidet alles, die gesetzestreuen Juden zu provozieren.</a:t>
            </a:r>
          </a:p>
          <a:p>
            <a:pPr marL="285750" indent="-285750" algn="just">
              <a:spcAft>
                <a:spcPts val="600"/>
              </a:spcAft>
              <a:buFont typeface="Wingdings" panose="05000000000000000000" pitchFamily="2" charset="2"/>
              <a:buChar char="Ø"/>
            </a:pPr>
            <a:r>
              <a:rPr lang="de-DE" dirty="0" smtClean="0"/>
              <a:t>Als Paulus zu seinem letzten Besuch in Jerusalem erscheint, bittet er ihn, sich im Tempel als gesetzestreuer Jude zu zeigen. Trotzdem kommt es zum Tumult, dem Paulus sich dadurch entzieht, dass er sich auf den Kaiser beruft.</a:t>
            </a:r>
          </a:p>
          <a:p>
            <a:pPr marL="285750" indent="-285750" algn="just">
              <a:spcAft>
                <a:spcPts val="600"/>
              </a:spcAft>
              <a:buFont typeface="Wingdings" panose="05000000000000000000" pitchFamily="2" charset="2"/>
              <a:buChar char="Ø"/>
            </a:pPr>
            <a:r>
              <a:rPr lang="de-DE" dirty="0" smtClean="0"/>
              <a:t>Die Wut der gesetzestreuen Juden trifft nun Jakobus voll. Er wird in einer Zeit, in der die Position des römischen Statthalters vakant ist, hingerichtet. Dabei hat er Gelegenheit, sich öffentlich und für ganz Jerusalem hörbar zu Jesus zu bekennen.</a:t>
            </a:r>
          </a:p>
          <a:p>
            <a:pPr marL="285750" indent="-285750" algn="just">
              <a:spcAft>
                <a:spcPts val="600"/>
              </a:spcAft>
              <a:buFont typeface="Wingdings" panose="05000000000000000000" pitchFamily="2" charset="2"/>
              <a:buChar char="Ø"/>
            </a:pPr>
            <a:r>
              <a:rPr lang="de-DE" dirty="0" smtClean="0"/>
              <a:t>Das messianische Judentum ist damit zunächst gescheitert.</a:t>
            </a:r>
          </a:p>
        </p:txBody>
      </p:sp>
    </p:spTree>
    <p:extLst>
      <p:ext uri="{BB962C8B-B14F-4D97-AF65-F5344CB8AC3E}">
        <p14:creationId xmlns:p14="http://schemas.microsoft.com/office/powerpoint/2010/main" val="4854186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864827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Gebote</a:t>
            </a:r>
            <a:endParaRPr lang="de-DE" b="1" dirty="0"/>
          </a:p>
        </p:txBody>
      </p:sp>
      <p:sp>
        <p:nvSpPr>
          <p:cNvPr id="7" name="Textfeld 6"/>
          <p:cNvSpPr txBox="1"/>
          <p:nvPr/>
        </p:nvSpPr>
        <p:spPr>
          <a:xfrm>
            <a:off x="611560" y="1628800"/>
            <a:ext cx="7963419" cy="1938992"/>
          </a:xfrm>
          <a:prstGeom prst="rect">
            <a:avLst/>
          </a:prstGeom>
          <a:noFill/>
        </p:spPr>
        <p:txBody>
          <a:bodyPr wrap="square" rtlCol="0">
            <a:spAutoFit/>
          </a:bodyPr>
          <a:lstStyle/>
          <a:p>
            <a:pPr marL="285750" indent="-285750">
              <a:spcBef>
                <a:spcPts val="1200"/>
              </a:spcBef>
              <a:buFont typeface="Wingdings" panose="05000000000000000000" pitchFamily="2" charset="2"/>
              <a:buChar char="Ø"/>
            </a:pPr>
            <a:r>
              <a:rPr lang="de-DE" b="1" dirty="0" smtClean="0"/>
              <a:t>Heiligungsgebote</a:t>
            </a:r>
          </a:p>
          <a:p>
            <a:pPr marL="285750" indent="-285750">
              <a:spcBef>
                <a:spcPts val="1200"/>
              </a:spcBef>
              <a:buFont typeface="Wingdings" panose="05000000000000000000" pitchFamily="2" charset="2"/>
              <a:buChar char="Ø"/>
            </a:pPr>
            <a:r>
              <a:rPr lang="de-DE" b="1" dirty="0"/>
              <a:t>Gebote für </a:t>
            </a:r>
            <a:r>
              <a:rPr lang="de-DE" b="1" dirty="0" smtClean="0"/>
              <a:t>Noah</a:t>
            </a:r>
          </a:p>
          <a:p>
            <a:pPr marL="285750" indent="-285750">
              <a:spcBef>
                <a:spcPts val="1200"/>
              </a:spcBef>
              <a:buFont typeface="Wingdings" panose="05000000000000000000" pitchFamily="2" charset="2"/>
              <a:buChar char="Ø"/>
            </a:pPr>
            <a:r>
              <a:rPr lang="de-DE" b="1" dirty="0"/>
              <a:t>Thema Unzucht bei Paulus</a:t>
            </a:r>
          </a:p>
          <a:p>
            <a:pPr marL="285750" indent="-285750">
              <a:spcBef>
                <a:spcPts val="1200"/>
              </a:spcBef>
              <a:buFont typeface="Wingdings" panose="05000000000000000000" pitchFamily="2" charset="2"/>
              <a:buChar char="Ø"/>
            </a:pPr>
            <a:r>
              <a:rPr lang="de-DE" b="1" dirty="0"/>
              <a:t>Thema </a:t>
            </a:r>
            <a:r>
              <a:rPr lang="de-DE" b="1" dirty="0" smtClean="0"/>
              <a:t>Götzen </a:t>
            </a:r>
            <a:r>
              <a:rPr lang="de-DE" b="1" dirty="0"/>
              <a:t>bei </a:t>
            </a:r>
            <a:r>
              <a:rPr lang="de-DE" b="1" dirty="0" smtClean="0"/>
              <a:t>Paulus</a:t>
            </a:r>
          </a:p>
          <a:p>
            <a:endParaRPr lang="de-DE" b="1" u="sng" dirty="0"/>
          </a:p>
        </p:txBody>
      </p:sp>
    </p:spTree>
    <p:extLst>
      <p:ext uri="{BB962C8B-B14F-4D97-AF65-F5344CB8AC3E}">
        <p14:creationId xmlns:p14="http://schemas.microsoft.com/office/powerpoint/2010/main" val="20864020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Heiligungsgebote</a:t>
            </a:r>
            <a:endParaRPr lang="de-DE" b="1" dirty="0"/>
          </a:p>
        </p:txBody>
      </p:sp>
      <p:sp>
        <p:nvSpPr>
          <p:cNvPr id="7" name="Textfeld 6"/>
          <p:cNvSpPr txBox="1"/>
          <p:nvPr/>
        </p:nvSpPr>
        <p:spPr>
          <a:xfrm>
            <a:off x="611560" y="1628800"/>
            <a:ext cx="7963419" cy="5078313"/>
          </a:xfrm>
          <a:prstGeom prst="rect">
            <a:avLst/>
          </a:prstGeom>
          <a:noFill/>
        </p:spPr>
        <p:txBody>
          <a:bodyPr wrap="square" rtlCol="0">
            <a:spAutoFit/>
          </a:bodyPr>
          <a:lstStyle/>
          <a:p>
            <a:r>
              <a:rPr lang="de-DE" b="1" u="sng" dirty="0" smtClean="0"/>
              <a:t>3.Mose 17:</a:t>
            </a:r>
            <a:r>
              <a:rPr lang="de-DE" dirty="0" smtClean="0"/>
              <a:t>  </a:t>
            </a:r>
            <a:r>
              <a:rPr lang="de-DE" dirty="0"/>
              <a:t>Verbot des Blutgenusses </a:t>
            </a:r>
            <a:endParaRPr lang="de-DE" dirty="0" smtClean="0"/>
          </a:p>
          <a:p>
            <a:pPr algn="just"/>
            <a:r>
              <a:rPr lang="de-DE" i="1" dirty="0" smtClean="0"/>
              <a:t>Und </a:t>
            </a:r>
            <a:r>
              <a:rPr lang="de-DE" i="1" dirty="0"/>
              <a:t>wenn ein Mensch vom Hause Israel oder ein Fremdling, der unter ihnen wohnt, irgend Blut </a:t>
            </a:r>
            <a:r>
              <a:rPr lang="de-DE" i="1" dirty="0" smtClean="0"/>
              <a:t>isst, </a:t>
            </a:r>
            <a:r>
              <a:rPr lang="de-DE" i="1" dirty="0"/>
              <a:t>wider einen solchen, der Blut </a:t>
            </a:r>
            <a:r>
              <a:rPr lang="de-DE" i="1" dirty="0" smtClean="0"/>
              <a:t>isst, </a:t>
            </a:r>
            <a:r>
              <a:rPr lang="de-DE" i="1" dirty="0"/>
              <a:t>will ich mein Angesicht richten und ihn ausrotten aus seinem Volk; </a:t>
            </a:r>
            <a:r>
              <a:rPr lang="de-DE" i="1" dirty="0" smtClean="0"/>
              <a:t>denn </a:t>
            </a:r>
            <a:r>
              <a:rPr lang="de-DE" i="1" dirty="0"/>
              <a:t>die Seele des Fleisches ist im Blut, und ich habe es euch auf den Altar gegeben, um Sühne zu erwirken für eure Seelen. Denn das Blut ist es, das Sühne erwirkt durch die in ihm wohnende Seele. </a:t>
            </a:r>
            <a:r>
              <a:rPr lang="de-DE" i="1" dirty="0" smtClean="0"/>
              <a:t>Darum </a:t>
            </a:r>
            <a:r>
              <a:rPr lang="de-DE" i="1" dirty="0"/>
              <a:t>habe ich den Kindern Israel gesagt: Keine Seele unter euch soll Blut essen; auch kein Fremdling unter euch soll Blut essen. </a:t>
            </a:r>
            <a:r>
              <a:rPr lang="de-DE" i="1" dirty="0" smtClean="0"/>
              <a:t>Und </a:t>
            </a:r>
            <a:r>
              <a:rPr lang="de-DE" i="1" dirty="0"/>
              <a:t>wenn ein Mensch von den Kindern Israel oder ein Fremdling, der unter ihnen wohnt, auf der Jagd ein Wildbret oder Geflügel erwischt, das man essen darf, der soll desselben Blut ausgießen und mit Erde bedecken; </a:t>
            </a:r>
            <a:r>
              <a:rPr lang="de-DE" i="1" dirty="0" smtClean="0"/>
              <a:t>denn </a:t>
            </a:r>
            <a:r>
              <a:rPr lang="de-DE" i="1" dirty="0"/>
              <a:t>alles Fleisches Seele ist sein Blut; es ist mit seiner Seele verbunden. Darum habe ich den Kindern Israel gesagt: Ihr sollt keines Fleisches Blut essen; denn alles Fleisches Seele ist sein Blut. Wer es aber isst, der soll ausgerottet werden.</a:t>
            </a:r>
          </a:p>
          <a:p>
            <a:endParaRPr lang="de-DE" dirty="0"/>
          </a:p>
          <a:p>
            <a:r>
              <a:rPr lang="de-DE" b="1" u="sng" dirty="0"/>
              <a:t>3.Mose </a:t>
            </a:r>
            <a:r>
              <a:rPr lang="de-DE" b="1" u="sng" dirty="0" smtClean="0"/>
              <a:t>18:</a:t>
            </a:r>
            <a:r>
              <a:rPr lang="de-DE" dirty="0" smtClean="0"/>
              <a:t>  </a:t>
            </a:r>
            <a:r>
              <a:rPr lang="de-DE" dirty="0"/>
              <a:t>Verbot der Blutschande – </a:t>
            </a:r>
            <a:r>
              <a:rPr lang="de-DE" dirty="0" smtClean="0"/>
              <a:t>Ehebruch </a:t>
            </a:r>
            <a:r>
              <a:rPr lang="de-DE" dirty="0"/>
              <a:t>/ Homosexualität / </a:t>
            </a:r>
            <a:r>
              <a:rPr lang="de-DE" dirty="0" smtClean="0"/>
              <a:t>Sodomie</a:t>
            </a:r>
          </a:p>
          <a:p>
            <a:endParaRPr lang="de-DE" b="1" u="sng" dirty="0"/>
          </a:p>
          <a:p>
            <a:r>
              <a:rPr lang="de-DE" b="1" u="sng" dirty="0"/>
              <a:t>Siehe aber auch 1.Mose 38:</a:t>
            </a:r>
            <a:r>
              <a:rPr lang="de-DE" dirty="0"/>
              <a:t> </a:t>
            </a:r>
            <a:r>
              <a:rPr lang="de-DE" dirty="0" err="1"/>
              <a:t>Juda</a:t>
            </a:r>
            <a:r>
              <a:rPr lang="de-DE" dirty="0"/>
              <a:t> findet am Wege eine Hure und nimmt sie sich.</a:t>
            </a:r>
          </a:p>
          <a:p>
            <a:endParaRPr lang="de-DE" b="1" u="sng" dirty="0"/>
          </a:p>
        </p:txBody>
      </p:sp>
    </p:spTree>
    <p:extLst>
      <p:ext uri="{BB962C8B-B14F-4D97-AF65-F5344CB8AC3E}">
        <p14:creationId xmlns:p14="http://schemas.microsoft.com/office/powerpoint/2010/main" val="6621672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Gebote für Noah</a:t>
            </a:r>
            <a:endParaRPr lang="de-DE" b="1" dirty="0"/>
          </a:p>
        </p:txBody>
      </p:sp>
      <p:sp>
        <p:nvSpPr>
          <p:cNvPr id="7" name="Textfeld 6"/>
          <p:cNvSpPr txBox="1"/>
          <p:nvPr/>
        </p:nvSpPr>
        <p:spPr>
          <a:xfrm>
            <a:off x="611560" y="1628800"/>
            <a:ext cx="7963419" cy="646331"/>
          </a:xfrm>
          <a:prstGeom prst="rect">
            <a:avLst/>
          </a:prstGeom>
          <a:noFill/>
        </p:spPr>
        <p:txBody>
          <a:bodyPr wrap="square" rtlCol="0">
            <a:spAutoFit/>
          </a:bodyPr>
          <a:lstStyle/>
          <a:p>
            <a:r>
              <a:rPr lang="de-DE" b="1" u="sng" dirty="0"/>
              <a:t>1.Mose 9,4 </a:t>
            </a:r>
            <a:r>
              <a:rPr lang="de-DE" b="1" u="sng" dirty="0" smtClean="0"/>
              <a:t>:</a:t>
            </a:r>
            <a:r>
              <a:rPr lang="de-DE" dirty="0" smtClean="0"/>
              <a:t> </a:t>
            </a:r>
          </a:p>
          <a:p>
            <a:r>
              <a:rPr lang="de-DE" dirty="0" smtClean="0"/>
              <a:t>Nur </a:t>
            </a:r>
            <a:r>
              <a:rPr lang="de-DE" dirty="0"/>
              <a:t>esset das Fleisch nicht, </a:t>
            </a:r>
            <a:r>
              <a:rPr lang="de-DE" b="1" dirty="0"/>
              <a:t>während seine Seele, sein Blut, noch in ihm ist</a:t>
            </a:r>
            <a:r>
              <a:rPr lang="de-DE" dirty="0"/>
              <a:t>!</a:t>
            </a:r>
            <a:endParaRPr lang="de-DE"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611072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Thema Unzucht bei Paulus</a:t>
            </a:r>
            <a:endParaRPr lang="de-DE" b="1" dirty="0"/>
          </a:p>
        </p:txBody>
      </p:sp>
      <p:sp>
        <p:nvSpPr>
          <p:cNvPr id="7" name="Textfeld 6"/>
          <p:cNvSpPr txBox="1"/>
          <p:nvPr/>
        </p:nvSpPr>
        <p:spPr>
          <a:xfrm>
            <a:off x="611560" y="1628800"/>
            <a:ext cx="7963419" cy="3416320"/>
          </a:xfrm>
          <a:prstGeom prst="rect">
            <a:avLst/>
          </a:prstGeom>
          <a:noFill/>
        </p:spPr>
        <p:txBody>
          <a:bodyPr wrap="square" rtlCol="0">
            <a:spAutoFit/>
          </a:bodyPr>
          <a:lstStyle/>
          <a:p>
            <a:r>
              <a:rPr lang="de-DE" b="1" u="sng" dirty="0"/>
              <a:t>1.Kor. 6,15-20 (Zum Thema Unzucht):</a:t>
            </a:r>
            <a:r>
              <a:rPr lang="de-DE" dirty="0"/>
              <a:t> 6.15  Wisset ihr nicht, dass eure Leiber Christi Glieder sind? Soll ich nun die Glieder Christi nehmen und Hurenglieder daraus machen? Das sei ferne! 6.16  </a:t>
            </a:r>
            <a:r>
              <a:rPr lang="de-DE" b="1" dirty="0"/>
              <a:t>Wisset ihr aber nicht, dass, wer einer Hure anhängt, ein Leib mit ihr ist? </a:t>
            </a:r>
            <a:r>
              <a:rPr lang="de-DE" dirty="0"/>
              <a:t>«Denn es werden», spricht er, «die zwei ein Fleisch sein.» 6.17  Wer aber dem Herrn anhängt, ist ein Geist mit ihm. 6.18  Fliehet die Unzucht! Jede Sünde, die ein Mensch sonst begeht, ist außerhalb des Leibes; der Unzüchtige aber sündigt an seinem eigenen Leib. 6.19  Oder wisset ihr nicht, dass euer Leib ein Tempel des in euch wohnenden heiligen Geistes ist, welchen ihr von Gott empfangen habt, und dass ihr nicht euch selbst angehöret? 6.20  Denn ihr seid teuer erkauft; darum verherrlichet Gott mit eurem Leibe!</a:t>
            </a:r>
          </a:p>
          <a:p>
            <a:r>
              <a:rPr lang="de-DE" b="1" u="sng" dirty="0"/>
              <a:t>Siehe aber auch 1.Mose 38:</a:t>
            </a:r>
            <a:r>
              <a:rPr lang="de-DE" dirty="0"/>
              <a:t> </a:t>
            </a:r>
            <a:r>
              <a:rPr lang="de-DE" dirty="0" err="1"/>
              <a:t>Juda</a:t>
            </a:r>
            <a:r>
              <a:rPr lang="de-DE" dirty="0"/>
              <a:t> findet am Wege eine Hure und nimmt sie sich.</a:t>
            </a:r>
          </a:p>
          <a:p>
            <a:endParaRPr lang="de-DE"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646516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Thema Götzen bei Paulus</a:t>
            </a:r>
            <a:endParaRPr lang="de-DE" b="1" dirty="0"/>
          </a:p>
        </p:txBody>
      </p:sp>
      <p:sp>
        <p:nvSpPr>
          <p:cNvPr id="7" name="Textfeld 6"/>
          <p:cNvSpPr txBox="1"/>
          <p:nvPr/>
        </p:nvSpPr>
        <p:spPr>
          <a:xfrm>
            <a:off x="611560" y="1628800"/>
            <a:ext cx="7963419" cy="5016758"/>
          </a:xfrm>
          <a:prstGeom prst="rect">
            <a:avLst/>
          </a:prstGeom>
          <a:noFill/>
        </p:spPr>
        <p:txBody>
          <a:bodyPr wrap="square" rtlCol="0">
            <a:spAutoFit/>
          </a:bodyPr>
          <a:lstStyle/>
          <a:p>
            <a:r>
              <a:rPr lang="de-DE" sz="1600" b="1" i="1" u="sng" dirty="0"/>
              <a:t>1.Kor. 8 (Götzen):</a:t>
            </a:r>
            <a:r>
              <a:rPr lang="de-DE" sz="1600" i="1" dirty="0"/>
              <a:t> 8.1  Betreffs der Götzenopfer aber wissen wir, da wir alle Erkenntnis haben; die Erkenntnis bläht auf, aber die Liebe erbaut. 8.2  </a:t>
            </a:r>
            <a:r>
              <a:rPr lang="de-DE" sz="1600" b="1" i="1" dirty="0"/>
              <a:t>Wenn aber jemand meint, etwas erkannt zu haben, der hat noch nicht erkannt, wie man erkennen soll;</a:t>
            </a:r>
            <a:r>
              <a:rPr lang="de-DE" sz="1600" i="1" dirty="0"/>
              <a:t> 8.3  wenn aber jemand Gott liebt, der ist von ihm erkannt, 8.4  was also das Essen der Götzenopfer betrifft, </a:t>
            </a:r>
            <a:r>
              <a:rPr lang="de-DE" sz="1600" b="1" i="1" dirty="0"/>
              <a:t>so wissen wir, dass kein Götze in der Welt ist und dass es keinen Gott gibt außer dem Einen.</a:t>
            </a:r>
            <a:r>
              <a:rPr lang="de-DE" sz="1600" i="1" dirty="0"/>
              <a:t> 8.5  Denn wenn es auch sogenannte Götter gibt, sei es im Himmel oder auf Erden (wie es ja wirklich viele Götter und viele Herren gibt), 8.6  so haben wir doch nur einen Gott, den Vater, von welchem alle Dinge sind und wir für ihn; und einen Herrn, Jesus Christus, durch welchen alle Dinge sind, und wir durch ihn. 8.7  Aber nicht alle haben die Erkenntnis, sondern etliche essen infolge ihrer Gewöhnung an den Götzen das Fleisch noch immer als Götzenopferfleisch, und so wird ihr Gewissen, weil es schwach ist, befleckt. 8.8  Nun verschafft uns aber das Essen keine Bedeutung bei Gott; wir sind nicht mehr, wenn wir essen, und sind nicht weniger, wenn wir nicht essen. 8.9  Sehet aber zu, dass diese eure Freiheit den Schwachen nicht zum Anstoß werde! 8.10  Denn wenn jemand dich, der du die Erkenntnis hast, im Götzenhause zu Tische sitzen sieht, wird nicht sein Gewissen, weil es schwach ist, ermutigt werden, Götzenopferfleisch zu essen? 8.11  Und so wird durch deine Erkenntnis der schwache Bruder verdorben, um dessen willen Christus gestorben ist. 8.12  Wenn ihr aber auf solche Weise an den Brüdern sündiget und ihr schwaches Gewissen verletzet, so sündiget ihr gegen Christus. 8.13  Darum wenn eine Speise meinem Bruder zum Anstoß wird, so will ich lieber in Ewigkeit kein Fleisch essen, damit ich meinem Bruder keinen Anstoß gebe.</a:t>
            </a:r>
            <a:endParaRPr lang="de-DE" sz="1600" i="1" dirty="0"/>
          </a:p>
        </p:txBody>
      </p:sp>
    </p:spTree>
    <p:extLst>
      <p:ext uri="{BB962C8B-B14F-4D97-AF65-F5344CB8AC3E}">
        <p14:creationId xmlns:p14="http://schemas.microsoft.com/office/powerpoint/2010/main" val="530439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1979712" y="188640"/>
            <a:ext cx="4654544" cy="646331"/>
          </a:xfrm>
          <a:prstGeom prst="rect">
            <a:avLst/>
          </a:prstGeom>
          <a:noFill/>
        </p:spPr>
        <p:txBody>
          <a:bodyPr wrap="none" rtlCol="0">
            <a:spAutoFit/>
          </a:bodyPr>
          <a:lstStyle/>
          <a:p>
            <a:r>
              <a:rPr lang="de-DE" b="1" dirty="0" smtClean="0"/>
              <a:t>Jakobus nach Tod und Auferstehung Jesu</a:t>
            </a:r>
          </a:p>
          <a:p>
            <a:r>
              <a:rPr lang="de-DE" dirty="0" smtClean="0"/>
              <a:t>Jakobus, eine Säule der Gemeinde zu Jerusalem</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Quellen</a:t>
            </a:r>
            <a:endParaRPr lang="de-DE" b="1" dirty="0"/>
          </a:p>
        </p:txBody>
      </p:sp>
    </p:spTree>
    <p:extLst>
      <p:ext uri="{BB962C8B-B14F-4D97-AF65-F5344CB8AC3E}">
        <p14:creationId xmlns:p14="http://schemas.microsoft.com/office/powerpoint/2010/main" val="21088370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1084094"/>
            <a:ext cx="9144000" cy="369332"/>
          </a:xfrm>
          <a:prstGeom prst="rect">
            <a:avLst/>
          </a:prstGeom>
          <a:noFill/>
        </p:spPr>
        <p:txBody>
          <a:bodyPr wrap="square" rtlCol="0">
            <a:spAutoFit/>
          </a:bodyPr>
          <a:lstStyle/>
          <a:p>
            <a:pPr algn="ctr"/>
            <a:r>
              <a:rPr lang="de-DE" b="1" dirty="0" smtClean="0"/>
              <a:t>Matthäus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2031325"/>
          </a:xfrm>
          <a:prstGeom prst="rect">
            <a:avLst/>
          </a:prstGeom>
          <a:noFill/>
        </p:spPr>
        <p:txBody>
          <a:bodyPr wrap="square" rtlCol="0">
            <a:spAutoFit/>
          </a:bodyPr>
          <a:lstStyle/>
          <a:p>
            <a:pPr defTabSz="963412">
              <a:defRPr/>
            </a:pPr>
            <a:r>
              <a:rPr lang="de-DE" dirty="0"/>
              <a:t>Bezüglich Matthäus aber behauptete er: „Matthäus hat in hebräischer Sprache die Reden zusammengestellt; ein jeder aber übersetzte dieselben so gut er konnte.“ Papias berief sich auch auf Zeugnisse aus dem ersten Johannesbrief und dem ersten Petrusbrief. Ferner führte er aus dem Hebräerevangelium die Geschichte eines Weibes an, das wegen vieler Sünden vor dem Herrn angeklagt worden war. Auch dies mussten wir außer dem Erwähnten noch bemerken. (Eusebius von Cäsarea KG 3/39)</a:t>
            </a:r>
          </a:p>
        </p:txBody>
      </p:sp>
    </p:spTree>
    <p:extLst>
      <p:ext uri="{BB962C8B-B14F-4D97-AF65-F5344CB8AC3E}">
        <p14:creationId xmlns:p14="http://schemas.microsoft.com/office/powerpoint/2010/main" val="2180527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Markus</a:t>
            </a:r>
          </a:p>
          <a:p>
            <a:pPr algn="ctr"/>
            <a:r>
              <a:rPr lang="de-DE" b="1" dirty="0" smtClean="0"/>
              <a:t>Von den Hörern der Predigten des Petrus veranlasst, sein Evangelium aufzuschreiben</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078313"/>
          </a:xfrm>
          <a:prstGeom prst="rect">
            <a:avLst/>
          </a:prstGeom>
          <a:noFill/>
        </p:spPr>
        <p:txBody>
          <a:bodyPr wrap="square" rtlCol="0">
            <a:spAutoFit/>
          </a:bodyPr>
          <a:lstStyle/>
          <a:p>
            <a:r>
              <a:rPr lang="de-DE" dirty="0"/>
              <a:t>Nach Eusebius wird Johannes Markus aber in Rom zum Begleiter des Petrus:</a:t>
            </a:r>
          </a:p>
          <a:p>
            <a:r>
              <a:rPr lang="de-DE" dirty="0"/>
              <a:t>Da sich nunmehr das göttliche Wort dort (in Rom) ausbreitete, erlosch die Macht des Simon und verschwand sofort schon mit seiner Person. So sehr erleuchtete das Licht der Religion die Herzen der Zuhörer des Petrus, dass sie sich nicht damit begnügen wollten, ihn ein einziges Mal nur gehört zu haben, sie wollten von der Lehre seiner göttlichen Predigt auch Aufzeichnungen besitzen. Daher wandten sie sich mit verschiedenen Bitten an Markus, den Verfasser des Evangeliums, den Begleiter des Petrus, er möchte ihnen schriftliche Erinnerungen an die mündlich vorgetragene Lehre hinterlassen. Und sie standen nicht eher von den Bitten ab, als bis sie den Mann gewonnen hatten. So wurden sie die Veranlassung zum sog. Markusevangelium. Nachdem Petrus durch eine Offenbarung des Geistes von dem Vorfalle Kenntnis erhalten hatte, soll er sich über den Eifer der Leute gefreut und die Schrift für die Lesung in den Kirchen bestätigt haben. Klemens hat diese Tatsache im sechsten Buche seiner </a:t>
            </a:r>
            <a:r>
              <a:rPr lang="de-DE" dirty="0" err="1"/>
              <a:t>Hypotyposen</a:t>
            </a:r>
            <a:r>
              <a:rPr lang="de-DE" dirty="0"/>
              <a:t> berichtet, und mit ihm stimmt Bischof Papias von </a:t>
            </a:r>
            <a:r>
              <a:rPr lang="de-DE" dirty="0" err="1"/>
              <a:t>Hierapolis</a:t>
            </a:r>
            <a:r>
              <a:rPr lang="de-DE" dirty="0"/>
              <a:t> überein. Petrus gedenkt des Markus in seinem ersten Briefe, den er in Rom selbst verfasst haben soll, was er selbst andeutet, indem er diese Stadt bildlich Babylon nennt, wenn er sagt: „Es grüßt Euch die miterlesene Gemeinde in Babylon und Markus, mein Sohn.“ (Eusebius von Cäsarea KG 2/15</a:t>
            </a:r>
            <a:r>
              <a:rPr lang="de-DE" dirty="0" smtClean="0"/>
              <a:t>)</a:t>
            </a:r>
            <a:endParaRPr lang="de-DE" dirty="0"/>
          </a:p>
        </p:txBody>
      </p:sp>
    </p:spTree>
    <p:extLst>
      <p:ext uri="{BB962C8B-B14F-4D97-AF65-F5344CB8AC3E}">
        <p14:creationId xmlns:p14="http://schemas.microsoft.com/office/powerpoint/2010/main" val="797775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2432076" cy="646331"/>
          </a:xfrm>
          <a:prstGeom prst="rect">
            <a:avLst/>
          </a:prstGeom>
          <a:noFill/>
        </p:spPr>
        <p:txBody>
          <a:bodyPr wrap="none" rtlCol="0">
            <a:spAutoFit/>
          </a:bodyPr>
          <a:lstStyle/>
          <a:p>
            <a:r>
              <a:rPr lang="de-DE" b="1" dirty="0" smtClean="0"/>
              <a:t>Die Familie des Jakobus</a:t>
            </a:r>
          </a:p>
          <a:p>
            <a:r>
              <a:rPr lang="de-DE" dirty="0" smtClean="0"/>
              <a:t>Plötzlich prominent</a:t>
            </a:r>
            <a:endParaRPr lang="de-DE" dirty="0"/>
          </a:p>
        </p:txBody>
      </p:sp>
      <p:sp>
        <p:nvSpPr>
          <p:cNvPr id="3" name="Textfeld 2"/>
          <p:cNvSpPr txBox="1"/>
          <p:nvPr/>
        </p:nvSpPr>
        <p:spPr>
          <a:xfrm>
            <a:off x="1187625" y="1628800"/>
            <a:ext cx="7272808" cy="3093154"/>
          </a:xfrm>
          <a:prstGeom prst="rect">
            <a:avLst/>
          </a:prstGeom>
          <a:noFill/>
        </p:spPr>
        <p:txBody>
          <a:bodyPr wrap="square" rtlCol="0">
            <a:spAutoFit/>
          </a:bodyPr>
          <a:lstStyle/>
          <a:p>
            <a:pPr marL="285750" indent="-285750">
              <a:spcAft>
                <a:spcPts val="600"/>
              </a:spcAft>
              <a:buFont typeface="Wingdings" panose="05000000000000000000" pitchFamily="2" charset="2"/>
              <a:buChar char="Ø"/>
            </a:pPr>
            <a:r>
              <a:rPr lang="de-DE" dirty="0" smtClean="0"/>
              <a:t>Joseph, ein Sohn Davids, bemerkt die Schwangerschaft seiner Verlobten.</a:t>
            </a:r>
          </a:p>
          <a:p>
            <a:pPr marL="285750" indent="-285750">
              <a:spcAft>
                <a:spcPts val="600"/>
              </a:spcAft>
              <a:buFont typeface="Wingdings" panose="05000000000000000000" pitchFamily="2" charset="2"/>
              <a:buChar char="Ø"/>
            </a:pPr>
            <a:r>
              <a:rPr lang="de-DE" dirty="0" smtClean="0"/>
              <a:t>Er beschließt, Maria heimlich zu verlassen.</a:t>
            </a:r>
          </a:p>
          <a:p>
            <a:pPr marL="285750" indent="-285750">
              <a:spcAft>
                <a:spcPts val="600"/>
              </a:spcAft>
              <a:buFont typeface="Wingdings" panose="05000000000000000000" pitchFamily="2" charset="2"/>
              <a:buChar char="Ø"/>
            </a:pPr>
            <a:r>
              <a:rPr lang="de-DE" dirty="0" smtClean="0"/>
              <a:t>Ein Engel des HERRN erscheint Joseph im Traum: </a:t>
            </a:r>
            <a:r>
              <a:rPr lang="de-DE" i="1" dirty="0"/>
              <a:t>Joseph, Sohn Davids, scheue dich nicht, Maria, dein Weib, zu dir zu nehmen; denn was in ihr erzeugt ist, das ist vom heiligen Geist. </a:t>
            </a:r>
            <a:r>
              <a:rPr lang="de-DE" i="1" dirty="0" smtClean="0"/>
              <a:t>Sie </a:t>
            </a:r>
            <a:r>
              <a:rPr lang="de-DE" i="1" dirty="0"/>
              <a:t>wird aber einen Sohn gebären, und du sollst ihm den Namen Jesus geben; denn er wird sein Volk retten von ihren Sünden</a:t>
            </a:r>
            <a:r>
              <a:rPr lang="de-DE" i="1" dirty="0" smtClean="0"/>
              <a:t>.</a:t>
            </a:r>
          </a:p>
          <a:p>
            <a:pPr marL="285750" indent="-285750">
              <a:spcAft>
                <a:spcPts val="600"/>
              </a:spcAft>
              <a:buFont typeface="Wingdings" panose="05000000000000000000" pitchFamily="2" charset="2"/>
              <a:buChar char="Ø"/>
            </a:pPr>
            <a:r>
              <a:rPr lang="de-DE" i="1" dirty="0"/>
              <a:t>Als nun Joseph vom Schlaf erwachte, tat er, wie ihm der Engel des Herrn befohlen, und nahm sein Weib zu sich </a:t>
            </a:r>
            <a:r>
              <a:rPr lang="de-DE" i="1" dirty="0" smtClean="0"/>
              <a:t>und </a:t>
            </a:r>
            <a:r>
              <a:rPr lang="de-DE" i="1" dirty="0"/>
              <a:t>erkannte sie nicht, bis sie den Sohn geboren hatte; und er gab ihm den Namen Jesus</a:t>
            </a:r>
            <a:r>
              <a:rPr lang="de-DE" i="1" dirty="0" smtClean="0"/>
              <a:t>.</a:t>
            </a:r>
          </a:p>
        </p:txBody>
      </p:sp>
      <p:sp>
        <p:nvSpPr>
          <p:cNvPr id="4" name="Textfeld 3"/>
          <p:cNvSpPr txBox="1"/>
          <p:nvPr/>
        </p:nvSpPr>
        <p:spPr>
          <a:xfrm>
            <a:off x="2797764" y="1084094"/>
            <a:ext cx="3548472" cy="369332"/>
          </a:xfrm>
          <a:prstGeom prst="rect">
            <a:avLst/>
          </a:prstGeom>
          <a:noFill/>
        </p:spPr>
        <p:txBody>
          <a:bodyPr wrap="none" rtlCol="0">
            <a:spAutoFit/>
          </a:bodyPr>
          <a:lstStyle/>
          <a:p>
            <a:r>
              <a:rPr lang="de-DE" b="1" dirty="0" smtClean="0"/>
              <a:t>Perspektive Josefs (nach Matthäus)</a:t>
            </a:r>
            <a:endParaRPr lang="de-DE" b="1" dirty="0"/>
          </a:p>
        </p:txBody>
      </p:sp>
    </p:spTree>
    <p:extLst>
      <p:ext uri="{BB962C8B-B14F-4D97-AF65-F5344CB8AC3E}">
        <p14:creationId xmlns:p14="http://schemas.microsoft.com/office/powerpoint/2010/main" val="39281539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Markus</a:t>
            </a:r>
          </a:p>
          <a:p>
            <a:pPr algn="ctr"/>
            <a:r>
              <a:rPr lang="de-DE" b="1" dirty="0" smtClean="0"/>
              <a:t>Das Evangelium ist nicht chronologisch aufgebaut, sondern so, wie Petrus berichtet hat.</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524315"/>
          </a:xfrm>
          <a:prstGeom prst="rect">
            <a:avLst/>
          </a:prstGeom>
          <a:noFill/>
        </p:spPr>
        <p:txBody>
          <a:bodyPr wrap="square" rtlCol="0">
            <a:spAutoFit/>
          </a:bodyPr>
          <a:lstStyle/>
          <a:p>
            <a:pPr defTabSz="963412">
              <a:tabLst>
                <a:tab pos="7778750" algn="r"/>
              </a:tabLst>
              <a:defRPr/>
            </a:pPr>
            <a:r>
              <a:rPr lang="de-DE" dirty="0" smtClean="0"/>
              <a:t>Noch </a:t>
            </a:r>
            <a:r>
              <a:rPr lang="de-DE" dirty="0"/>
              <a:t>anderes teilt Papias in seinem Werke aus des oben erwähnten Aristion Auslegungen der Herrenworte sowie aus der Überlieferung des Presbyters mit. Nachdem wir nun die wissbegierigen Leser darauf aufmerksam gemacht haben, halten wir es für unsere Pflicht, außer seinen obigen Bemerkungen nun auch noch die Überlieferung anzuführen, welche er bezüglich Markus, des Verfassers des Evangeliums, aufgezeichnet hat. Er schreibt: „Auch dies lehrte der Presbyter: Markus hat die Worte und Taten des Herrn, an die er sich als Dolmetscher des Petrus erinnerte, genau, allerdings nicht ordnungsgemäß, aufgeschrieben. Denn nicht hatte er den Herrn gehört und begleitet; wohl aber folgte er später, wie gesagt, dem Petrus, welcher seine Lehrvorträge nach den Bedürfnissen einrichtete, nicht aber so, dass er eine zusammenhängende Darstellung der Reden des Herrn gegeben hätte. Es ist daher keineswegs ein Fehler des Markus, wenn er einiges so aufzeichnete, wie es ihm das Gedächtnis eingab. Denn für eines trug er Sorge: nichts von dem, was er gehört hatte, auszulassen oder sich im Berichte keiner Lüge schuldig zu machen.“ </a:t>
            </a:r>
            <a:r>
              <a:rPr lang="de-DE" dirty="0" smtClean="0"/>
              <a:t>So berichtete Papias über Markus.	</a:t>
            </a:r>
            <a:r>
              <a:rPr lang="de-DE" dirty="0"/>
              <a:t>(Eusebius von Cäsarea KG </a:t>
            </a:r>
            <a:r>
              <a:rPr lang="de-DE" dirty="0" smtClean="0"/>
              <a:t>3/39)</a:t>
            </a:r>
            <a:endParaRPr lang="de-DE" dirty="0"/>
          </a:p>
        </p:txBody>
      </p:sp>
    </p:spTree>
    <p:extLst>
      <p:ext uri="{BB962C8B-B14F-4D97-AF65-F5344CB8AC3E}">
        <p14:creationId xmlns:p14="http://schemas.microsoft.com/office/powerpoint/2010/main" val="24493676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Johannes</a:t>
            </a:r>
          </a:p>
          <a:p>
            <a:pPr algn="ctr"/>
            <a:r>
              <a:rPr lang="de-DE" b="1" dirty="0" smtClean="0"/>
              <a:t>Der Apostel Johannes und der Presbyter Johannes – Papias über seine Quellen</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247317"/>
          </a:xfrm>
          <a:prstGeom prst="rect">
            <a:avLst/>
          </a:prstGeom>
          <a:noFill/>
        </p:spPr>
        <p:txBody>
          <a:bodyPr wrap="square" rtlCol="0">
            <a:spAutoFit/>
          </a:bodyPr>
          <a:lstStyle/>
          <a:p>
            <a:pPr defTabSz="963412">
              <a:tabLst>
                <a:tab pos="7778750" algn="r"/>
              </a:tabLst>
              <a:defRPr/>
            </a:pPr>
            <a:r>
              <a:rPr lang="de-DE" dirty="0"/>
              <a:t>Er </a:t>
            </a:r>
            <a:r>
              <a:rPr lang="de-DE" dirty="0" smtClean="0"/>
              <a:t>(Papias) bemerkt</a:t>
            </a:r>
            <a:r>
              <a:rPr lang="de-DE" dirty="0"/>
              <a:t>, </a:t>
            </a:r>
            <a:r>
              <a:rPr lang="de-DE" dirty="0" smtClean="0"/>
              <a:t>dass </a:t>
            </a:r>
            <a:r>
              <a:rPr lang="de-DE" dirty="0"/>
              <a:t>er die Glaubenslehre von solchen empfangen habe, die den Aposteln nahegestanden seien. Er sagt: „Ohne zu zögern, will ich für dich alles, was ich je von den Presbytern genau erfahren und dem Gedächtnis genau eingeprägt habe, zugleich mit den Auslegungen verbinden, mich für dessen Wahrheit verbürgend. Denn nicht hatte ich wie die meisten an denen, die viele Worte machen, sondern an denen, welche die Wahrheit lehren, Freude, auch nicht an denen, welche die fremden Gebote anführen, sondern an denen, welche die vom Herrn dem Glauben gegebenen und aus dem Glauben entspringenden </a:t>
            </a:r>
            <a:r>
              <a:rPr lang="de-DE" dirty="0" smtClean="0"/>
              <a:t>Gebote der </a:t>
            </a:r>
            <a:r>
              <a:rPr lang="de-DE" dirty="0"/>
              <a:t>Wahrheit bieten. Kam einer, der den Presbytern gefolgt war, dann erkundigte ich mich nach den Lehren der Presbyter und fragte: ‚Was sagte Andreas, was Petrus, was Philippus, was Thomas oder Jakobus, was Johannes oder Matthäus oder irgendein anderer von den Jüngern des Herrn? Und was sagen Aristion und der Presbyter Johannes, die Jünger des Herrn</a:t>
            </a:r>
            <a:r>
              <a:rPr lang="de-DE" dirty="0" smtClean="0"/>
              <a:t>?’</a:t>
            </a:r>
            <a:r>
              <a:rPr lang="de-DE" dirty="0"/>
              <a:t> Denn ich war der Ansicht, </a:t>
            </a:r>
            <a:r>
              <a:rPr lang="de-DE" dirty="0" smtClean="0"/>
              <a:t>dass </a:t>
            </a:r>
            <a:r>
              <a:rPr lang="de-DE" dirty="0"/>
              <a:t>aus Büchern geschöpfte Berichte für mich nicht denselben Wert haben können wie die Worte frischer, noch lebender Stimmen</a:t>
            </a:r>
            <a:r>
              <a:rPr lang="de-DE" dirty="0" smtClean="0"/>
              <a:t>.“	</a:t>
            </a:r>
            <a:r>
              <a:rPr lang="de-DE" dirty="0"/>
              <a:t>(Eusebius von Cäsarea KG </a:t>
            </a:r>
            <a:r>
              <a:rPr lang="de-DE" dirty="0" smtClean="0"/>
              <a:t>3/39)</a:t>
            </a:r>
            <a:endParaRPr lang="de-DE" dirty="0"/>
          </a:p>
        </p:txBody>
      </p:sp>
    </p:spTree>
    <p:extLst>
      <p:ext uri="{BB962C8B-B14F-4D97-AF65-F5344CB8AC3E}">
        <p14:creationId xmlns:p14="http://schemas.microsoft.com/office/powerpoint/2010/main" val="4265044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0" y="980728"/>
            <a:ext cx="9144000" cy="646331"/>
          </a:xfrm>
          <a:prstGeom prst="rect">
            <a:avLst/>
          </a:prstGeom>
          <a:noFill/>
        </p:spPr>
        <p:txBody>
          <a:bodyPr wrap="square" rtlCol="0">
            <a:spAutoFit/>
          </a:bodyPr>
          <a:lstStyle/>
          <a:p>
            <a:pPr algn="ctr"/>
            <a:r>
              <a:rPr lang="de-DE" b="1" dirty="0" smtClean="0"/>
              <a:t>Johannes</a:t>
            </a:r>
          </a:p>
          <a:p>
            <a:pPr algn="ctr"/>
            <a:r>
              <a:rPr lang="de-DE" b="1" dirty="0" smtClean="0"/>
              <a:t>Der Apostel Johannes und der Presbyter Johannes – Die Deutung durch Eusebius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247317"/>
          </a:xfrm>
          <a:prstGeom prst="rect">
            <a:avLst/>
          </a:prstGeom>
          <a:noFill/>
        </p:spPr>
        <p:txBody>
          <a:bodyPr wrap="square" rtlCol="0">
            <a:spAutoFit/>
          </a:bodyPr>
          <a:lstStyle/>
          <a:p>
            <a:pPr defTabSz="963412">
              <a:tabLst>
                <a:tab pos="7778750" algn="r"/>
              </a:tabLst>
              <a:defRPr/>
            </a:pPr>
            <a:r>
              <a:rPr lang="de-DE" dirty="0" smtClean="0"/>
              <a:t>An </a:t>
            </a:r>
            <a:r>
              <a:rPr lang="de-DE" dirty="0"/>
              <a:t>diesen Worten ist beachtenswert, </a:t>
            </a:r>
            <a:r>
              <a:rPr lang="de-DE" dirty="0" smtClean="0"/>
              <a:t>dass </a:t>
            </a:r>
            <a:r>
              <a:rPr lang="de-DE" dirty="0"/>
              <a:t>Papias zweimal den Namen Johannes aufzählt. Das erste Mal zählt er Johannes zu Petrus, Jakobus, Matthäus und den übrigen Aposteln; er meint also offenbar den Evangelisten. Das zweite Mal, in einem neuen Satze, rechnet er Johannes zu einer anderen Kategorie, welche von der der Apostel verschieden ist; er stellt ihm den Aristion voran und bezeichnet ihn ausdrücklich als Presbyter</a:t>
            </a:r>
            <a:r>
              <a:rPr lang="de-DE" dirty="0" smtClean="0"/>
              <a:t>.</a:t>
            </a:r>
            <a:r>
              <a:rPr lang="de-DE" dirty="0"/>
              <a:t> Damit bewahrheitet sich also der Bericht, </a:t>
            </a:r>
            <a:r>
              <a:rPr lang="de-DE" dirty="0" smtClean="0"/>
              <a:t>dass </a:t>
            </a:r>
            <a:r>
              <a:rPr lang="de-DE" dirty="0"/>
              <a:t>in Asien zwei Jünger den gleichen Namen gehabt hätten, und </a:t>
            </a:r>
            <a:r>
              <a:rPr lang="de-DE" dirty="0" smtClean="0"/>
              <a:t>dass </a:t>
            </a:r>
            <a:r>
              <a:rPr lang="de-DE" dirty="0"/>
              <a:t>in Ephesus zwei Grabmäler errichtet worden wären, von denen noch jetzt jedes den Namen Johannes trüge. </a:t>
            </a:r>
            <a:r>
              <a:rPr lang="de-DE" dirty="0" smtClean="0"/>
              <a:t>Dies ist </a:t>
            </a:r>
            <a:r>
              <a:rPr lang="de-DE" dirty="0"/>
              <a:t>wohl zu beachten. Denn es ist wahrscheinlich, </a:t>
            </a:r>
            <a:r>
              <a:rPr lang="de-DE" dirty="0" smtClean="0"/>
              <a:t>dass, so ferne </a:t>
            </a:r>
            <a:r>
              <a:rPr lang="de-DE" dirty="0"/>
              <a:t>man nicht an den ersteren Johannes denken will, der zweite die unter dem Namen des Johannes gehende Offenbarung geschaut hat. Der soeben von uns zitierte Papias gesteht, die Lehren der Apostel von deren Schülern empfangen und Aristion sowie den Presbyter Johannes persönlich gehört zu haben. In seiner Schrift beruft er sich oft mit Namen auf sie und gibt ihre Überlieferungen wieder.</a:t>
            </a:r>
            <a:r>
              <a:rPr lang="de-DE" dirty="0" smtClean="0"/>
              <a:t>	</a:t>
            </a:r>
            <a:r>
              <a:rPr lang="de-DE" dirty="0"/>
              <a:t>(Eusebius von Cäsarea KG </a:t>
            </a:r>
            <a:r>
              <a:rPr lang="de-DE" dirty="0" smtClean="0"/>
              <a:t>3/39)</a:t>
            </a:r>
            <a:endParaRPr lang="de-DE" dirty="0"/>
          </a:p>
        </p:txBody>
      </p:sp>
    </p:spTree>
    <p:extLst>
      <p:ext uri="{BB962C8B-B14F-4D97-AF65-F5344CB8AC3E}">
        <p14:creationId xmlns:p14="http://schemas.microsoft.com/office/powerpoint/2010/main" val="20739221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832092"/>
          </a:xfrm>
          <a:prstGeom prst="rect">
            <a:avLst/>
          </a:prstGeom>
          <a:noFill/>
        </p:spPr>
        <p:txBody>
          <a:bodyPr wrap="square" rtlCol="0">
            <a:spAutoFit/>
          </a:bodyPr>
          <a:lstStyle/>
          <a:p>
            <a:pPr algn="just" defTabSz="6364288">
              <a:tabLst>
                <a:tab pos="7778750" algn="r"/>
              </a:tabLst>
            </a:pPr>
            <a:r>
              <a:rPr lang="de-DE" b="1" dirty="0"/>
              <a:t>Flavius Josephus </a:t>
            </a:r>
            <a:r>
              <a:rPr lang="de-DE" dirty="0"/>
              <a:t>(geboren 37/38 n. Chr. in Jerusalem; gestorben um 100 vermutlich in Rom) war ein jüdisch-hellenistischer Historiker</a:t>
            </a:r>
            <a:r>
              <a:rPr lang="de-DE" dirty="0" smtClean="0"/>
              <a:t>.</a:t>
            </a:r>
          </a:p>
          <a:p>
            <a:pPr algn="just" defTabSz="6364288">
              <a:spcAft>
                <a:spcPts val="600"/>
              </a:spcAft>
              <a:tabLst>
                <a:tab pos="7778750" algn="r"/>
              </a:tabLst>
            </a:pPr>
            <a:r>
              <a:rPr lang="de-DE" dirty="0"/>
              <a:t>Jüdische Altertümer </a:t>
            </a:r>
            <a:r>
              <a:rPr lang="de-DE" dirty="0" smtClean="0"/>
              <a:t>/ Geschichte </a:t>
            </a:r>
            <a:r>
              <a:rPr lang="de-DE" dirty="0"/>
              <a:t>des Jüdischen </a:t>
            </a:r>
            <a:r>
              <a:rPr lang="de-DE" dirty="0" smtClean="0"/>
              <a:t>Krieges (erhalten)</a:t>
            </a:r>
            <a:endParaRPr lang="de-DE" dirty="0"/>
          </a:p>
          <a:p>
            <a:pPr algn="just" defTabSz="6364288">
              <a:tabLst>
                <a:tab pos="7778750" algn="r"/>
              </a:tabLst>
            </a:pPr>
            <a:r>
              <a:rPr lang="de-DE" b="1" dirty="0" smtClean="0"/>
              <a:t>Hegesippus</a:t>
            </a:r>
            <a:r>
              <a:rPr lang="de-DE" dirty="0" smtClean="0"/>
              <a:t> (geboren vor 130; gestorben nach 180), auch </a:t>
            </a:r>
            <a:r>
              <a:rPr lang="de-DE" b="1" dirty="0" smtClean="0"/>
              <a:t>Hegesipp </a:t>
            </a:r>
            <a:r>
              <a:rPr lang="de-DE" dirty="0" smtClean="0"/>
              <a:t>oder </a:t>
            </a:r>
            <a:r>
              <a:rPr lang="de-DE" i="1" dirty="0" smtClean="0"/>
              <a:t>Hegesippos</a:t>
            </a:r>
            <a:r>
              <a:rPr lang="de-DE" dirty="0" smtClean="0"/>
              <a:t>, war </a:t>
            </a:r>
            <a:r>
              <a:rPr lang="de-DE" dirty="0"/>
              <a:t>ein frühchristlicher Kirchenschriftsteller, der in der zweiten Hälfte des 2. Jahrhunderts schrieb. Er gilt </a:t>
            </a:r>
            <a:r>
              <a:rPr lang="de-DE" dirty="0" smtClean="0"/>
              <a:t>als erster</a:t>
            </a:r>
            <a:r>
              <a:rPr lang="de-DE" dirty="0"/>
              <a:t> Kirchenhistoriker nach Lukas, dem Verfasser der Apostelgeschichte. Hegesippus unternahm zwischen 154 und 168 eine Forschungsreise über Korinth bis nach Rom, um sich über die „rechte Lehre“ (griech. „Orthodoxie“), den wahren christlichen Glauben zu vergewissern</a:t>
            </a:r>
            <a:r>
              <a:rPr lang="de-DE" dirty="0" smtClean="0"/>
              <a:t>.</a:t>
            </a:r>
          </a:p>
          <a:p>
            <a:pPr algn="just" defTabSz="6364288">
              <a:spcAft>
                <a:spcPts val="600"/>
              </a:spcAft>
              <a:tabLst>
                <a:tab pos="7778750" algn="r"/>
              </a:tabLst>
            </a:pPr>
            <a:r>
              <a:rPr lang="de-DE" dirty="0" smtClean="0"/>
              <a:t>Hypomnemata (niedergelegte Erinnerungen, </a:t>
            </a:r>
            <a:r>
              <a:rPr lang="de-DE" dirty="0"/>
              <a:t>seit </a:t>
            </a:r>
            <a:r>
              <a:rPr lang="de-DE" dirty="0" smtClean="0"/>
              <a:t>174, 5 Bücher, verschollen)</a:t>
            </a:r>
          </a:p>
          <a:p>
            <a:pPr algn="just" defTabSz="6364288">
              <a:spcAft>
                <a:spcPts val="600"/>
              </a:spcAft>
              <a:tabLst>
                <a:tab pos="7778750" algn="r"/>
              </a:tabLst>
            </a:pPr>
            <a:r>
              <a:rPr lang="de-DE" b="1" dirty="0" smtClean="0"/>
              <a:t>Papias </a:t>
            </a:r>
            <a:r>
              <a:rPr lang="de-DE" b="1" dirty="0"/>
              <a:t>von </a:t>
            </a:r>
            <a:r>
              <a:rPr lang="de-DE" b="1" dirty="0" err="1"/>
              <a:t>Hierapolis</a:t>
            </a:r>
            <a:r>
              <a:rPr lang="de-DE" dirty="0"/>
              <a:t> (altgriechisch </a:t>
            </a:r>
            <a:r>
              <a:rPr lang="el-GR" dirty="0"/>
              <a:t>Παπίας Ἱεραπόλεως/ὁ Ἱεραπολίτης) (</a:t>
            </a:r>
            <a:r>
              <a:rPr lang="de-DE" dirty="0"/>
              <a:t>um 60 bis etwa 163 </a:t>
            </a:r>
            <a:r>
              <a:rPr lang="de-DE" dirty="0" smtClean="0"/>
              <a:t>n.Chr.) </a:t>
            </a:r>
            <a:r>
              <a:rPr lang="de-DE" dirty="0"/>
              <a:t>war einer der frühen Kirchenväter sowie Bischof und Theologe in </a:t>
            </a:r>
            <a:r>
              <a:rPr lang="de-DE" dirty="0" err="1"/>
              <a:t>Hierapolis</a:t>
            </a:r>
            <a:r>
              <a:rPr lang="de-DE" dirty="0"/>
              <a:t> </a:t>
            </a:r>
            <a:r>
              <a:rPr lang="de-DE" dirty="0" smtClean="0"/>
              <a:t>(Phrygien). </a:t>
            </a:r>
            <a:r>
              <a:rPr lang="de-DE" dirty="0"/>
              <a:t>Seine nur bruchstückhaft überlieferten </a:t>
            </a:r>
            <a:r>
              <a:rPr lang="de-DE" i="1" dirty="0"/>
              <a:t>Fünf Bücher der Darstellung der Herrnworte</a:t>
            </a:r>
            <a:r>
              <a:rPr lang="de-DE" dirty="0"/>
              <a:t> entstanden etwa 100 </a:t>
            </a:r>
            <a:r>
              <a:rPr lang="de-DE" dirty="0" smtClean="0"/>
              <a:t>n.Chr</a:t>
            </a:r>
            <a:r>
              <a:rPr lang="de-DE" dirty="0"/>
              <a:t>. Sein Werk ist die früheste Quelle, die über die Autorenschaft und Entstehung </a:t>
            </a:r>
            <a:r>
              <a:rPr lang="de-DE" dirty="0" smtClean="0"/>
              <a:t>der christlichen</a:t>
            </a:r>
            <a:r>
              <a:rPr lang="de-DE" dirty="0"/>
              <a:t> Evangelien des Neuen Testaments der Bibel berichtet</a:t>
            </a:r>
            <a:r>
              <a:rPr lang="de-DE" dirty="0" smtClean="0"/>
              <a:t>.</a:t>
            </a:r>
            <a:endParaRPr lang="de-DE" dirty="0"/>
          </a:p>
        </p:txBody>
      </p:sp>
    </p:spTree>
    <p:extLst>
      <p:ext uri="{BB962C8B-B14F-4D97-AF65-F5344CB8AC3E}">
        <p14:creationId xmlns:p14="http://schemas.microsoft.com/office/powerpoint/2010/main" val="4012205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109091"/>
          </a:xfrm>
          <a:prstGeom prst="rect">
            <a:avLst/>
          </a:prstGeom>
          <a:noFill/>
        </p:spPr>
        <p:txBody>
          <a:bodyPr wrap="square" rtlCol="0">
            <a:spAutoFit/>
          </a:bodyPr>
          <a:lstStyle/>
          <a:p>
            <a:pPr algn="just" defTabSz="6364288">
              <a:tabLst>
                <a:tab pos="7778750" algn="r"/>
              </a:tabLst>
            </a:pPr>
            <a:r>
              <a:rPr lang="de-DE" b="1" dirty="0"/>
              <a:t>Flavius Josephus </a:t>
            </a:r>
            <a:r>
              <a:rPr lang="de-DE" dirty="0"/>
              <a:t>(geboren 37/38 n. Chr. in Jerusalem; gestorben um 100 vermutlich in Rom) war ein jüdisch-hellenistischer Historiker</a:t>
            </a:r>
            <a:r>
              <a:rPr lang="de-DE" dirty="0" smtClean="0"/>
              <a:t>.</a:t>
            </a:r>
          </a:p>
          <a:p>
            <a:pPr algn="just" defTabSz="6723519">
              <a:spcAft>
                <a:spcPts val="634"/>
              </a:spcAft>
              <a:tabLst>
                <a:tab pos="8217819" algn="r"/>
              </a:tabLst>
            </a:pPr>
            <a:r>
              <a:rPr lang="de-DE" dirty="0" smtClean="0"/>
              <a:t>Als </a:t>
            </a:r>
            <a:r>
              <a:rPr lang="de-DE" dirty="0"/>
              <a:t>junger Priester aus der Jerusalemer Oberschicht hatte Josephus eine aktive Rolle im Jüdischen Krieg: er verteidigte Galiläa im Frühjahr 67 gegen die römische Armee unter Vespasian. In </a:t>
            </a:r>
            <a:r>
              <a:rPr lang="de-DE" dirty="0" err="1"/>
              <a:t>Jotapata</a:t>
            </a:r>
            <a:r>
              <a:rPr lang="de-DE" dirty="0"/>
              <a:t> geriet er in römische Gefangenschaft. Er prophezeite dem Feldherrn Vespasian dessen künftiges Kaisertum. Als Freigelassener begleitete er Vespasians Sohn Titus in der Endphase des Krieges und wurde so Zeuge der Eroberung von Jerusalem (70 n. Chr.). Mit Titus kam er im folgenden Jahr nach Rom, wo er den Rest seines Lebens verbrachte. Er erhielt das römische Bürgerrecht und lebte fortan von einer kaiserlichen Pension und dem Ertrag seiner Landgüter in Judäa. Die Muße nutzte er zur Abfassung mehrerer Werke in griechischer </a:t>
            </a:r>
            <a:r>
              <a:rPr lang="de-DE" dirty="0" smtClean="0"/>
              <a:t>Sprache, die bis heute erhalten sind:</a:t>
            </a:r>
            <a:endParaRPr lang="de-DE" dirty="0"/>
          </a:p>
          <a:p>
            <a:pPr marL="285750" indent="-285750" algn="just" defTabSz="6723519">
              <a:spcAft>
                <a:spcPts val="634"/>
              </a:spcAft>
              <a:buFont typeface="Arial" panose="020B0604020202020204" pitchFamily="34" charset="0"/>
              <a:buChar char="•"/>
              <a:tabLst>
                <a:tab pos="8217819" algn="r"/>
              </a:tabLst>
            </a:pPr>
            <a:r>
              <a:rPr lang="de-DE" dirty="0"/>
              <a:t>eine Geschichte des Jüdischen Krieges</a:t>
            </a:r>
          </a:p>
          <a:p>
            <a:pPr marL="285750" indent="-285750" algn="just" defTabSz="6723519">
              <a:spcAft>
                <a:spcPts val="634"/>
              </a:spcAft>
              <a:buFont typeface="Arial" panose="020B0604020202020204" pitchFamily="34" charset="0"/>
              <a:buChar char="•"/>
              <a:tabLst>
                <a:tab pos="8217819" algn="r"/>
              </a:tabLst>
            </a:pPr>
            <a:r>
              <a:rPr lang="de-DE" dirty="0"/>
              <a:t>eine Geschichte des jüdischen Volkes von der Erschaffung der Welt bis zum Vorabend dieses </a:t>
            </a:r>
            <a:r>
              <a:rPr lang="de-DE" dirty="0" smtClean="0"/>
              <a:t>Krieges</a:t>
            </a:r>
          </a:p>
          <a:p>
            <a:pPr marL="285750" indent="-285750" algn="just" defTabSz="6723519">
              <a:spcAft>
                <a:spcPts val="634"/>
              </a:spcAft>
              <a:buFont typeface="Arial" panose="020B0604020202020204" pitchFamily="34" charset="0"/>
              <a:buChar char="•"/>
              <a:tabLst>
                <a:tab pos="8217819" algn="r"/>
              </a:tabLst>
            </a:pPr>
            <a:r>
              <a:rPr lang="de-DE" dirty="0" smtClean="0"/>
              <a:t>eine </a:t>
            </a:r>
            <a:r>
              <a:rPr lang="de-DE" dirty="0"/>
              <a:t>kurze </a:t>
            </a:r>
            <a:r>
              <a:rPr lang="de-DE" dirty="0" smtClean="0"/>
              <a:t>Autobiografie</a:t>
            </a:r>
          </a:p>
          <a:p>
            <a:pPr marL="285750" indent="-285750" algn="just" defTabSz="6723519">
              <a:spcAft>
                <a:spcPts val="634"/>
              </a:spcAft>
              <a:buFont typeface="Arial" panose="020B0604020202020204" pitchFamily="34" charset="0"/>
              <a:buChar char="•"/>
              <a:tabLst>
                <a:tab pos="8217819" algn="r"/>
              </a:tabLst>
            </a:pPr>
            <a:r>
              <a:rPr lang="de-DE" dirty="0" smtClean="0"/>
              <a:t>eine </a:t>
            </a:r>
            <a:r>
              <a:rPr lang="de-DE" dirty="0"/>
              <a:t>Verteidigung des Judentums gegen die Kritik zeitgenössischer </a:t>
            </a:r>
            <a:r>
              <a:rPr lang="de-DE" dirty="0" smtClean="0"/>
              <a:t>Autoren</a:t>
            </a:r>
            <a:endParaRPr lang="de-DE" dirty="0"/>
          </a:p>
        </p:txBody>
      </p:sp>
    </p:spTree>
    <p:extLst>
      <p:ext uri="{BB962C8B-B14F-4D97-AF65-F5344CB8AC3E}">
        <p14:creationId xmlns:p14="http://schemas.microsoft.com/office/powerpoint/2010/main" val="19467748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324261"/>
          </a:xfrm>
          <a:prstGeom prst="rect">
            <a:avLst/>
          </a:prstGeom>
          <a:noFill/>
        </p:spPr>
        <p:txBody>
          <a:bodyPr wrap="square" rtlCol="0">
            <a:spAutoFit/>
          </a:bodyPr>
          <a:lstStyle/>
          <a:p>
            <a:pPr algn="just" defTabSz="6364288">
              <a:tabLst>
                <a:tab pos="7778750" algn="r"/>
              </a:tabLst>
            </a:pPr>
            <a:r>
              <a:rPr lang="de-DE" b="1" dirty="0" smtClean="0"/>
              <a:t>Hegesippus</a:t>
            </a:r>
            <a:r>
              <a:rPr lang="de-DE" dirty="0" smtClean="0"/>
              <a:t> (geboren vor 130; gestorben nach 180), auch </a:t>
            </a:r>
            <a:r>
              <a:rPr lang="de-DE" b="1" dirty="0" smtClean="0"/>
              <a:t>Hegesipp </a:t>
            </a:r>
            <a:r>
              <a:rPr lang="de-DE" dirty="0" smtClean="0"/>
              <a:t>oder </a:t>
            </a:r>
            <a:r>
              <a:rPr lang="de-DE" i="1" dirty="0" smtClean="0"/>
              <a:t>Hegesippos</a:t>
            </a:r>
            <a:r>
              <a:rPr lang="de-DE" dirty="0" smtClean="0"/>
              <a:t>, war </a:t>
            </a:r>
            <a:r>
              <a:rPr lang="de-DE" dirty="0"/>
              <a:t>ein frühchristlicher Kirchenschriftsteller, der in der zweiten Hälfte des 2. Jahrhunderts schrieb. Er gilt </a:t>
            </a:r>
            <a:r>
              <a:rPr lang="de-DE" dirty="0" smtClean="0"/>
              <a:t>als erster</a:t>
            </a:r>
            <a:r>
              <a:rPr lang="de-DE" dirty="0"/>
              <a:t> Kirchenhistoriker nach Lukas, dem Verfasser der Apostelgeschichte. Hegesippus unternahm zwischen 154 und 168 eine Forschungsreise über Korinth bis nach Rom, um sich über die „rechte Lehre“ (griech. „Orthodoxie“), den wahren christlichen Glauben zu vergewissern</a:t>
            </a:r>
            <a:r>
              <a:rPr lang="de-DE" dirty="0" smtClean="0"/>
              <a:t>.</a:t>
            </a:r>
          </a:p>
          <a:p>
            <a:pPr algn="just" defTabSz="6364288">
              <a:spcAft>
                <a:spcPts val="600"/>
              </a:spcAft>
              <a:tabLst>
                <a:tab pos="7778750" algn="r"/>
              </a:tabLst>
            </a:pPr>
            <a:r>
              <a:rPr lang="de-DE" dirty="0" smtClean="0"/>
              <a:t>Hypomnemata </a:t>
            </a:r>
            <a:r>
              <a:rPr lang="de-DE" dirty="0" smtClean="0"/>
              <a:t>(Niedergelegte </a:t>
            </a:r>
            <a:r>
              <a:rPr lang="de-DE" dirty="0" smtClean="0"/>
              <a:t>Erinnerungen, </a:t>
            </a:r>
            <a:r>
              <a:rPr lang="de-DE" dirty="0"/>
              <a:t>seit </a:t>
            </a:r>
            <a:r>
              <a:rPr lang="de-DE" dirty="0" smtClean="0"/>
              <a:t>dem Jahr 174</a:t>
            </a:r>
            <a:r>
              <a:rPr lang="de-DE" dirty="0" smtClean="0"/>
              <a:t>, 5 Bücher, </a:t>
            </a:r>
            <a:r>
              <a:rPr lang="de-DE" dirty="0" smtClean="0"/>
              <a:t>verschollen seit dem 17. Jahrhundert)</a:t>
            </a:r>
          </a:p>
          <a:p>
            <a:pPr algn="just" defTabSz="6364288">
              <a:spcAft>
                <a:spcPts val="600"/>
              </a:spcAft>
              <a:tabLst>
                <a:tab pos="7778750" algn="r"/>
              </a:tabLst>
            </a:pPr>
            <a:r>
              <a:rPr lang="de-DE" dirty="0"/>
              <a:t>Gegen die Häretiker berief er sich auf die wahren Lehren der Apostel, die ihm durch deren Nachfolger überliefert worden seien. Damit meinte er vor allem die Bischöfe der Gemeindegründungen, die sich dem Schülerkreis des Paulus von Tarsus zuordneten. Auf seiner Reise habe er viele Bischöfe getroffen und von allen das gleiche Evangelium gehört. Er versuchte also, die Gnosis mit der ununterbrochenen Kontinuität der bischöflichen Glaubensüberlieferung zu widerlegen</a:t>
            </a:r>
            <a:r>
              <a:rPr lang="de-DE" dirty="0" smtClean="0"/>
              <a:t>.</a:t>
            </a:r>
            <a:endParaRPr lang="de-DE" dirty="0"/>
          </a:p>
        </p:txBody>
      </p:sp>
    </p:spTree>
    <p:extLst>
      <p:ext uri="{BB962C8B-B14F-4D97-AF65-F5344CB8AC3E}">
        <p14:creationId xmlns:p14="http://schemas.microsoft.com/office/powerpoint/2010/main" val="34917279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032147"/>
          </a:xfrm>
          <a:prstGeom prst="rect">
            <a:avLst/>
          </a:prstGeom>
          <a:noFill/>
        </p:spPr>
        <p:txBody>
          <a:bodyPr wrap="square" rtlCol="0">
            <a:spAutoFit/>
          </a:bodyPr>
          <a:lstStyle/>
          <a:p>
            <a:pPr algn="just" defTabSz="6364288">
              <a:spcAft>
                <a:spcPts val="600"/>
              </a:spcAft>
              <a:tabLst>
                <a:tab pos="7778750" algn="r"/>
              </a:tabLst>
            </a:pPr>
            <a:r>
              <a:rPr lang="de-DE" b="1" dirty="0" smtClean="0"/>
              <a:t>Papias </a:t>
            </a:r>
            <a:r>
              <a:rPr lang="de-DE" b="1" dirty="0"/>
              <a:t>von </a:t>
            </a:r>
            <a:r>
              <a:rPr lang="de-DE" b="1" dirty="0" err="1"/>
              <a:t>Hierapolis</a:t>
            </a:r>
            <a:r>
              <a:rPr lang="de-DE" dirty="0"/>
              <a:t> (altgriechisch </a:t>
            </a:r>
            <a:r>
              <a:rPr lang="el-GR" dirty="0"/>
              <a:t>Παπίας Ἱεραπόλεως/ὁ Ἱεραπολίτης) (</a:t>
            </a:r>
            <a:r>
              <a:rPr lang="de-DE" dirty="0"/>
              <a:t>um 60 bis etwa 163 </a:t>
            </a:r>
            <a:r>
              <a:rPr lang="de-DE" dirty="0" smtClean="0"/>
              <a:t>n.Chr.) </a:t>
            </a:r>
            <a:r>
              <a:rPr lang="de-DE" dirty="0"/>
              <a:t>war einer der frühen Kirchenväter sowie Bischof und Theologe in </a:t>
            </a:r>
            <a:r>
              <a:rPr lang="de-DE" dirty="0" err="1"/>
              <a:t>Hierapolis</a:t>
            </a:r>
            <a:r>
              <a:rPr lang="de-DE" dirty="0"/>
              <a:t> </a:t>
            </a:r>
            <a:r>
              <a:rPr lang="de-DE" dirty="0" smtClean="0"/>
              <a:t>(Phrygien). </a:t>
            </a:r>
            <a:r>
              <a:rPr lang="de-DE" dirty="0"/>
              <a:t>Seine nur bruchstückhaft überlieferten </a:t>
            </a:r>
            <a:r>
              <a:rPr lang="de-DE" i="1" dirty="0"/>
              <a:t>Fünf Bücher der Darstellung der Herrnworte</a:t>
            </a:r>
            <a:r>
              <a:rPr lang="de-DE" dirty="0"/>
              <a:t> entstanden etwa 100 </a:t>
            </a:r>
            <a:r>
              <a:rPr lang="de-DE" dirty="0" smtClean="0"/>
              <a:t>n.Chr</a:t>
            </a:r>
            <a:r>
              <a:rPr lang="de-DE" dirty="0"/>
              <a:t>. Sein Werk ist die früheste Quelle, die über die Autorenschaft und Entstehung </a:t>
            </a:r>
            <a:r>
              <a:rPr lang="de-DE" dirty="0" smtClean="0"/>
              <a:t>der christlichen</a:t>
            </a:r>
            <a:r>
              <a:rPr lang="de-DE" dirty="0"/>
              <a:t> Evangelien des Neuen Testaments der Bibel berichtet</a:t>
            </a:r>
            <a:r>
              <a:rPr lang="de-DE" dirty="0" smtClean="0"/>
              <a:t>.</a:t>
            </a:r>
          </a:p>
          <a:p>
            <a:pPr algn="just" defTabSz="6364288">
              <a:spcAft>
                <a:spcPts val="600"/>
              </a:spcAft>
              <a:tabLst>
                <a:tab pos="7778750" algn="r"/>
              </a:tabLst>
            </a:pPr>
            <a:r>
              <a:rPr lang="de-DE" sz="1600" i="1" dirty="0"/>
              <a:t>Papias schrieb</a:t>
            </a:r>
            <a:r>
              <a:rPr lang="de-DE" sz="1600" i="1" dirty="0" smtClean="0"/>
              <a:t>: Ich </a:t>
            </a:r>
            <a:r>
              <a:rPr lang="de-DE" sz="1600" i="1" dirty="0"/>
              <a:t>zögere aber nicht, für dich auch das, was ich von den Presbytern genau erfahren und genau im Gedächtnis behalten habe, mit den Erklärungen zu verbinden, mich verbürgend für dessen Wahrheit. Denn nicht hatte ich, wie die meisten, Freude an denen, die vieles reden, sondern an denen, welche das lehren, was wahr ist; auch nicht an denen, die die fremdartigen Gebote im Gedächtnis haben, sondern an denen, die die vom Herrn dem Glauben gegebenen und von der Wahrheit selbst kommenden (Gebote im Gedächtnis haben).Wenn aber irgendjemand kam, der den Presbytern nachgefolgt war, erkundigte ich mich [Papias] nach den Lehren der Älteren – was hat Andreas oder was hat Petrus gesagt, oder was </a:t>
            </a:r>
            <a:r>
              <a:rPr lang="de-DE" sz="1600" i="1" dirty="0" smtClean="0"/>
              <a:t>haben Philippus oder Thomas oder Jakobus oder Johannes oder</a:t>
            </a:r>
            <a:r>
              <a:rPr lang="de-DE" sz="1600" i="1" dirty="0"/>
              <a:t> Matthäus oder irgendein anderer von den Jüngern des Herrn gesagt; und was sagen Aristion und der Presbyter Johannes, ebenfalls Jünger des Herrn. Denn ich war der Ansicht, dass die aus Büchern (stammenden Berichte) mir nicht soviel nützen würden wie die (Berichte) von der lebendigen und bleibenden Stimme</a:t>
            </a:r>
            <a:r>
              <a:rPr lang="de-DE" sz="1600" i="1" dirty="0" smtClean="0"/>
              <a:t>.</a:t>
            </a:r>
            <a:endParaRPr lang="de-DE" sz="1600" i="1" dirty="0"/>
          </a:p>
        </p:txBody>
      </p:sp>
    </p:spTree>
    <p:extLst>
      <p:ext uri="{BB962C8B-B14F-4D97-AF65-F5344CB8AC3E}">
        <p14:creationId xmlns:p14="http://schemas.microsoft.com/office/powerpoint/2010/main" val="11292541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478423"/>
          </a:xfrm>
          <a:prstGeom prst="rect">
            <a:avLst/>
          </a:prstGeom>
          <a:noFill/>
        </p:spPr>
        <p:txBody>
          <a:bodyPr wrap="square" rtlCol="0">
            <a:spAutoFit/>
          </a:bodyPr>
          <a:lstStyle/>
          <a:p>
            <a:pPr algn="just" defTabSz="6364288">
              <a:spcAft>
                <a:spcPts val="600"/>
              </a:spcAft>
              <a:tabLst>
                <a:tab pos="7778750" algn="r"/>
              </a:tabLst>
            </a:pPr>
            <a:r>
              <a:rPr lang="de-DE" b="1" dirty="0" smtClean="0"/>
              <a:t>Papias </a:t>
            </a:r>
            <a:r>
              <a:rPr lang="de-DE" b="1" dirty="0"/>
              <a:t>von </a:t>
            </a:r>
            <a:r>
              <a:rPr lang="de-DE" b="1" dirty="0" err="1"/>
              <a:t>Hierapolis</a:t>
            </a:r>
            <a:r>
              <a:rPr lang="de-DE" dirty="0"/>
              <a:t> </a:t>
            </a:r>
            <a:endParaRPr lang="de-DE" dirty="0"/>
          </a:p>
          <a:p>
            <a:pPr algn="just" defTabSz="6364288">
              <a:spcAft>
                <a:spcPts val="600"/>
              </a:spcAft>
              <a:tabLst>
                <a:tab pos="7778750" algn="r"/>
              </a:tabLst>
            </a:pPr>
            <a:r>
              <a:rPr lang="de-DE" dirty="0"/>
              <a:t>Seine Bücher sind vor allem aufgrund der Fundamentierung auf die mündliche Überlieferung der Apostel von theologischer Bedeutung. Papias ist die erste erhaltene Quelle, die den Markus als Dolmetscher des Petrus und Verfasser des diesem zugeschriebenen Evangeliums, und Matthäus als Autor des Matthäusevangelium nennt. </a:t>
            </a:r>
            <a:r>
              <a:rPr lang="de-DE" dirty="0" smtClean="0"/>
              <a:t> </a:t>
            </a:r>
            <a:r>
              <a:rPr lang="de-DE" dirty="0" err="1" smtClean="0"/>
              <a:t>Euseb</a:t>
            </a:r>
            <a:r>
              <a:rPr lang="de-DE" dirty="0" smtClean="0"/>
              <a:t> </a:t>
            </a:r>
            <a:r>
              <a:rPr lang="de-DE" dirty="0"/>
              <a:t>KG 3.39</a:t>
            </a:r>
          </a:p>
          <a:p>
            <a:pPr algn="just" defTabSz="6364288">
              <a:spcAft>
                <a:spcPts val="600"/>
              </a:spcAft>
              <a:tabLst>
                <a:tab pos="7778750" algn="r"/>
              </a:tabLst>
            </a:pPr>
            <a:r>
              <a:rPr lang="de-DE" dirty="0"/>
              <a:t>Die Meinungen späterer christlicher Autoren der Antike über Papias gingen auseinander; einige lobten ihn, während insbesondere Eusebius von </a:t>
            </a:r>
            <a:r>
              <a:rPr lang="de-DE" dirty="0" err="1"/>
              <a:t>Caesarea</a:t>
            </a:r>
            <a:r>
              <a:rPr lang="de-DE" dirty="0"/>
              <a:t> ihn wegen seiner chiliastischen Positionen kritisierte (1000 jähriges Reich).</a:t>
            </a:r>
          </a:p>
          <a:p>
            <a:pPr algn="just" defTabSz="6364288">
              <a:spcAft>
                <a:spcPts val="600"/>
              </a:spcAft>
              <a:tabLst>
                <a:tab pos="7778750" algn="r"/>
              </a:tabLst>
            </a:pPr>
            <a:r>
              <a:rPr lang="de-DE" sz="1500" dirty="0"/>
              <a:t>So schrieb Eusebius von </a:t>
            </a:r>
            <a:r>
              <a:rPr lang="de-DE" sz="1500" dirty="0" err="1"/>
              <a:t>Caesarea</a:t>
            </a:r>
            <a:r>
              <a:rPr lang="de-DE" sz="1500" dirty="0"/>
              <a:t> über Papias</a:t>
            </a:r>
            <a:r>
              <a:rPr lang="de-DE" sz="1500" dirty="0" smtClean="0"/>
              <a:t>: „</a:t>
            </a:r>
            <a:r>
              <a:rPr lang="de-DE" sz="1500" dirty="0"/>
              <a:t>Papias bietet aber auf Grund mündlicher Überlieferung auch noch andere Erzählungen, nämlich unbekannte Gleichnisse und Lehren des Erlösers und außerdem noch einige sonderbare Berichte. Zu diesen gehört seine Behauptung, dass nach der Auferstehung der Toten tausend Jahre kommen werden, in denen das Reich Christi sichtbar auf Erden bestehen werde. Nach meiner Meinung hat Papias diese Anschauung den ihm mitgeteilten Erzählungen der Apostel untergeschoben; das, was die Apostel in Bildern und Gleichnissen gesprochen hatten, hat er nicht verstanden. Obwohl er, wie man aus seinen Worten schließen kann, </a:t>
            </a:r>
            <a:r>
              <a:rPr lang="de-DE" sz="1500" b="1" dirty="0"/>
              <a:t>geistig sehr beschränkt</a:t>
            </a:r>
            <a:r>
              <a:rPr lang="de-DE" sz="1500" dirty="0"/>
              <a:t> gewesen sein muss, hat er doch sehr vielen späteren Kirchenschriftstellern, die sich durch das Alter des Mannes verleiten ließen, wie dem Irenäus und denen, die sonst noch solche Ideen vertreten, Anlass zu ähnlichen Lehren gegeben.“ </a:t>
            </a:r>
            <a:r>
              <a:rPr lang="de-DE" sz="1500" dirty="0" err="1"/>
              <a:t>Euseb</a:t>
            </a:r>
            <a:r>
              <a:rPr lang="de-DE" sz="1500" dirty="0"/>
              <a:t> KG 3.39</a:t>
            </a:r>
          </a:p>
          <a:p>
            <a:pPr algn="just" defTabSz="6364288">
              <a:spcAft>
                <a:spcPts val="600"/>
              </a:spcAft>
              <a:tabLst>
                <a:tab pos="7778750" algn="r"/>
              </a:tabLst>
            </a:pPr>
            <a:endParaRPr lang="de-DE" dirty="0"/>
          </a:p>
        </p:txBody>
      </p:sp>
    </p:spTree>
    <p:extLst>
      <p:ext uri="{BB962C8B-B14F-4D97-AF65-F5344CB8AC3E}">
        <p14:creationId xmlns:p14="http://schemas.microsoft.com/office/powerpoint/2010/main" val="23671718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2862322"/>
          </a:xfrm>
          <a:prstGeom prst="rect">
            <a:avLst/>
          </a:prstGeom>
          <a:noFill/>
        </p:spPr>
        <p:txBody>
          <a:bodyPr wrap="square" rtlCol="0">
            <a:spAutoFit/>
          </a:bodyPr>
          <a:lstStyle/>
          <a:p>
            <a:pPr algn="just" defTabSz="6364288">
              <a:tabLst>
                <a:tab pos="7778750" algn="r"/>
              </a:tabLst>
            </a:pPr>
            <a:r>
              <a:rPr lang="de-DE" b="1" dirty="0" smtClean="0"/>
              <a:t>Eusebius von Caesarea</a:t>
            </a:r>
            <a:r>
              <a:rPr lang="de-DE" dirty="0" smtClean="0"/>
              <a:t> (geboren </a:t>
            </a:r>
            <a:r>
              <a:rPr lang="de-DE" dirty="0"/>
              <a:t>260/64 in </a:t>
            </a:r>
            <a:r>
              <a:rPr lang="de-DE" dirty="0" smtClean="0"/>
              <a:t>Palästina; </a:t>
            </a:r>
            <a:r>
              <a:rPr lang="de-DE" dirty="0"/>
              <a:t>gestorben 339/340in Caesarea; altgriechisch Εὐσέβιος ὁ τῆς Καισαρείας, deutsch ‚Eusebios von Kaisareia‘, lateinisch Eusebius Caesariensis) war ein spätantiker christlicher Theologe und Geschichtsschreiber. Seine Werke bilden eine der wichtigsten Quellen für die frühe Kirchengeschichte. Eusebius wird daher als der „Vater der Kirchengeschichte“ bezeichnet und zu den Kirchenvätern gezählt</a:t>
            </a:r>
            <a:r>
              <a:rPr lang="de-DE" dirty="0" smtClean="0"/>
              <a:t>.</a:t>
            </a:r>
          </a:p>
          <a:p>
            <a:pPr algn="just" defTabSz="6364288">
              <a:tabLst>
                <a:tab pos="7778750" algn="r"/>
              </a:tabLst>
            </a:pPr>
            <a:endParaRPr lang="de-DE" dirty="0"/>
          </a:p>
          <a:p>
            <a:pPr algn="just" defTabSz="6364288">
              <a:tabLst>
                <a:tab pos="7778750" algn="r"/>
              </a:tabLst>
            </a:pPr>
            <a:r>
              <a:rPr lang="de-DE" dirty="0" smtClean="0"/>
              <a:t>Eusebius zitiert Hegesippus und Papias und macht die Werke dadurch für uns teilweise verfügbar.</a:t>
            </a:r>
            <a:endParaRPr lang="de-DE" dirty="0"/>
          </a:p>
          <a:p>
            <a:pPr algn="just" defTabSz="6364288">
              <a:tabLst>
                <a:tab pos="7778750" algn="r"/>
              </a:tabLst>
            </a:pPr>
            <a:endParaRPr lang="de-DE" dirty="0"/>
          </a:p>
        </p:txBody>
      </p:sp>
    </p:spTree>
    <p:extLst>
      <p:ext uri="{BB962C8B-B14F-4D97-AF65-F5344CB8AC3E}">
        <p14:creationId xmlns:p14="http://schemas.microsoft.com/office/powerpoint/2010/main" val="15842733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5078313"/>
          </a:xfrm>
          <a:prstGeom prst="rect">
            <a:avLst/>
          </a:prstGeom>
          <a:noFill/>
        </p:spPr>
        <p:txBody>
          <a:bodyPr wrap="square" rtlCol="0">
            <a:spAutoFit/>
          </a:bodyPr>
          <a:lstStyle/>
          <a:p>
            <a:pPr algn="just" defTabSz="6364288">
              <a:tabLst>
                <a:tab pos="7778750" algn="r"/>
              </a:tabLst>
            </a:pPr>
            <a:r>
              <a:rPr lang="de-DE" b="1" dirty="0" smtClean="0"/>
              <a:t>Eusebius von </a:t>
            </a:r>
            <a:r>
              <a:rPr lang="de-DE" b="1" dirty="0" err="1" smtClean="0"/>
              <a:t>Caesarea</a:t>
            </a:r>
            <a:endParaRPr lang="de-DE" b="1" dirty="0"/>
          </a:p>
          <a:p>
            <a:pPr algn="just" defTabSz="6364288">
              <a:tabLst>
                <a:tab pos="7778750" algn="r"/>
              </a:tabLst>
            </a:pPr>
            <a:r>
              <a:rPr lang="de-DE" dirty="0" smtClean="0"/>
              <a:t>Leben (1)</a:t>
            </a:r>
            <a:endParaRPr lang="de-DE" dirty="0"/>
          </a:p>
          <a:p>
            <a:pPr algn="just" defTabSz="6364288">
              <a:tabLst>
                <a:tab pos="7778750" algn="r"/>
              </a:tabLst>
            </a:pPr>
            <a:r>
              <a:rPr lang="de-DE" dirty="0"/>
              <a:t>Über die Herkunft des Eusebius ist nicht viel bekannt, wahrscheinlich wurde er in der römischen Provinz Palästina geboren. Er war ein Schüler und Mitarbeiter des </a:t>
            </a:r>
            <a:r>
              <a:rPr lang="de-DE" dirty="0" err="1"/>
              <a:t>Pamphilos</a:t>
            </a:r>
            <a:r>
              <a:rPr lang="de-DE" dirty="0"/>
              <a:t> von </a:t>
            </a:r>
            <a:r>
              <a:rPr lang="de-DE" dirty="0" err="1"/>
              <a:t>Caesarea</a:t>
            </a:r>
            <a:r>
              <a:rPr lang="de-DE" dirty="0"/>
              <a:t> – eines Kirchenvorstehers in </a:t>
            </a:r>
            <a:r>
              <a:rPr lang="de-DE" dirty="0" err="1"/>
              <a:t>Caesarea</a:t>
            </a:r>
            <a:r>
              <a:rPr lang="de-DE" dirty="0"/>
              <a:t> in Palästina –, über dessen Leben er in späteren Jahren eine </a:t>
            </a:r>
            <a:r>
              <a:rPr lang="de-DE" dirty="0" err="1"/>
              <a:t>nurmehr</a:t>
            </a:r>
            <a:r>
              <a:rPr lang="de-DE" dirty="0"/>
              <a:t> in Zitaten erhaltene Vita verfasste. Wegen seines, wohl auch in wirtschaftlicher Hinsicht, engen Verhältnisses zu </a:t>
            </a:r>
            <a:r>
              <a:rPr lang="de-DE" dirty="0" err="1"/>
              <a:t>Pamphilos</a:t>
            </a:r>
            <a:r>
              <a:rPr lang="de-DE" dirty="0"/>
              <a:t> wurde er als Schriftsteller mit dem Distinktiv ὁ Πα</a:t>
            </a:r>
            <a:r>
              <a:rPr lang="de-DE" dirty="0" err="1"/>
              <a:t>μφίλου</a:t>
            </a:r>
            <a:r>
              <a:rPr lang="de-DE" dirty="0"/>
              <a:t> oder Eusebius </a:t>
            </a:r>
            <a:r>
              <a:rPr lang="de-DE" dirty="0" err="1"/>
              <a:t>Pamphili</a:t>
            </a:r>
            <a:r>
              <a:rPr lang="de-DE" dirty="0"/>
              <a:t> („Eusebius des </a:t>
            </a:r>
            <a:r>
              <a:rPr lang="de-DE" dirty="0" err="1"/>
              <a:t>Pamphilos</a:t>
            </a:r>
            <a:r>
              <a:rPr lang="de-DE" dirty="0"/>
              <a:t>“) belegt, das er anscheinend auch für sich selbst übernahm. Eusebius machte intensiven Gebrauch von der umfangreichen Bibliothek des </a:t>
            </a:r>
            <a:r>
              <a:rPr lang="de-DE" dirty="0" err="1"/>
              <a:t>Pamphilos</a:t>
            </a:r>
            <a:r>
              <a:rPr lang="de-DE" dirty="0"/>
              <a:t>, von dem er im philologischen Umgang mit christlichen Texten unterwiesen wurde.</a:t>
            </a:r>
          </a:p>
          <a:p>
            <a:pPr algn="just" defTabSz="6364288">
              <a:tabLst>
                <a:tab pos="7778750" algn="r"/>
              </a:tabLst>
            </a:pPr>
            <a:r>
              <a:rPr lang="de-DE" dirty="0"/>
              <a:t>Während der </a:t>
            </a:r>
            <a:r>
              <a:rPr lang="de-DE" dirty="0" err="1"/>
              <a:t>diokletianischen</a:t>
            </a:r>
            <a:r>
              <a:rPr lang="de-DE" dirty="0"/>
              <a:t> Verfolgung, in der Eusebius bereits mit seiner Gelehrtentätigkeit begann, erlitten </a:t>
            </a:r>
            <a:r>
              <a:rPr lang="de-DE" dirty="0" err="1"/>
              <a:t>Pamphilos</a:t>
            </a:r>
            <a:r>
              <a:rPr lang="de-DE" dirty="0"/>
              <a:t> und andere Christen in Palästina, </a:t>
            </a:r>
            <a:r>
              <a:rPr lang="de-DE" dirty="0" err="1"/>
              <a:t>Tyros</a:t>
            </a:r>
            <a:r>
              <a:rPr lang="de-DE" dirty="0"/>
              <a:t> und Ägypten das Martyrium. Auch der Name des heiligen Georg, eines römischen Offiziers, der an einem 23. April das Martyrium erlitt, taucht bei Eusebius erstmals auf. In seiner Schrift Über die palästinischen Märtyrer gibt Eusebius ein anschauliches Bild dieser Zeit</a:t>
            </a:r>
            <a:r>
              <a:rPr lang="de-DE" dirty="0" smtClean="0"/>
              <a:t>.</a:t>
            </a:r>
            <a:endParaRPr lang="de-DE" dirty="0"/>
          </a:p>
        </p:txBody>
      </p:sp>
    </p:spTree>
    <p:extLst>
      <p:ext uri="{BB962C8B-B14F-4D97-AF65-F5344CB8AC3E}">
        <p14:creationId xmlns:p14="http://schemas.microsoft.com/office/powerpoint/2010/main" val="855941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2432076" cy="646331"/>
          </a:xfrm>
          <a:prstGeom prst="rect">
            <a:avLst/>
          </a:prstGeom>
          <a:noFill/>
        </p:spPr>
        <p:txBody>
          <a:bodyPr wrap="none" rtlCol="0">
            <a:spAutoFit/>
          </a:bodyPr>
          <a:lstStyle/>
          <a:p>
            <a:r>
              <a:rPr lang="de-DE" b="1" dirty="0" smtClean="0"/>
              <a:t>Die Familie des Jakobus</a:t>
            </a:r>
          </a:p>
          <a:p>
            <a:r>
              <a:rPr lang="de-DE" dirty="0" smtClean="0"/>
              <a:t>Plötzlich prominent</a:t>
            </a:r>
            <a:endParaRPr lang="de-DE" dirty="0"/>
          </a:p>
        </p:txBody>
      </p:sp>
      <p:sp>
        <p:nvSpPr>
          <p:cNvPr id="3" name="Textfeld 2"/>
          <p:cNvSpPr txBox="1"/>
          <p:nvPr/>
        </p:nvSpPr>
        <p:spPr>
          <a:xfrm>
            <a:off x="683568" y="1628800"/>
            <a:ext cx="7776865" cy="3447098"/>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Ø"/>
            </a:pPr>
            <a:r>
              <a:rPr lang="de-DE" dirty="0" smtClean="0"/>
              <a:t>Elisabeth und Zacharias, Maria und Joseph sind Stadtgespräch auf den Bergen Judäas. Sie haben nicht die Möglichkeit, ihr ganz privates Glück zu suchen.</a:t>
            </a:r>
          </a:p>
          <a:p>
            <a:pPr marL="285750" indent="-285750" algn="just">
              <a:spcAft>
                <a:spcPts val="600"/>
              </a:spcAft>
              <a:buFont typeface="Wingdings" panose="05000000000000000000" pitchFamily="2" charset="2"/>
              <a:buChar char="Ø"/>
            </a:pPr>
            <a:r>
              <a:rPr lang="de-DE" dirty="0" smtClean="0"/>
              <a:t>Besonders </a:t>
            </a:r>
            <a:r>
              <a:rPr lang="de-DE" dirty="0"/>
              <a:t>Elisabeth und </a:t>
            </a:r>
            <a:r>
              <a:rPr lang="de-DE" dirty="0" smtClean="0"/>
              <a:t>Zacharias stehen unter Beobachtung, weil die Ankündigung der Geburt des Johannes im Tempel geschah und von vielen Besuchern des Tempels wahrgenommen wurde.</a:t>
            </a:r>
          </a:p>
          <a:p>
            <a:pPr marL="285750" indent="-285750" algn="just">
              <a:spcAft>
                <a:spcPts val="600"/>
              </a:spcAft>
              <a:buFont typeface="Wingdings" panose="05000000000000000000" pitchFamily="2" charset="2"/>
              <a:buChar char="Ø"/>
            </a:pPr>
            <a:r>
              <a:rPr lang="de-DE" dirty="0" smtClean="0"/>
              <a:t>Für Maria und Joseph bedeutet es zunächst eine Zeit der Trennung, Maria verlässt Nazareth und besucht Elisabeth und Zacharias.</a:t>
            </a:r>
          </a:p>
          <a:p>
            <a:pPr marL="285750" indent="-285750" algn="just">
              <a:spcAft>
                <a:spcPts val="600"/>
              </a:spcAft>
              <a:buFont typeface="Wingdings" panose="05000000000000000000" pitchFamily="2" charset="2"/>
              <a:buChar char="Ø"/>
            </a:pPr>
            <a:r>
              <a:rPr lang="de-DE" dirty="0" smtClean="0"/>
              <a:t>Wie sie die Schwangerschaft Marias durchgestanden haben, muss offen bleiben.</a:t>
            </a:r>
          </a:p>
          <a:p>
            <a:pPr marL="285750" indent="-285750" algn="just">
              <a:spcAft>
                <a:spcPts val="600"/>
              </a:spcAft>
              <a:buFont typeface="Wingdings" panose="05000000000000000000" pitchFamily="2" charset="2"/>
              <a:buChar char="Ø"/>
            </a:pPr>
            <a:r>
              <a:rPr lang="de-DE" dirty="0" smtClean="0"/>
              <a:t>Dass das Kind der angekündigte Messias ist, muss ihnen aber klar gewesen sein.</a:t>
            </a:r>
          </a:p>
        </p:txBody>
      </p:sp>
      <p:sp>
        <p:nvSpPr>
          <p:cNvPr id="4" name="Textfeld 3"/>
          <p:cNvSpPr txBox="1"/>
          <p:nvPr/>
        </p:nvSpPr>
        <p:spPr>
          <a:xfrm>
            <a:off x="1011955" y="1084094"/>
            <a:ext cx="7120091" cy="369332"/>
          </a:xfrm>
          <a:prstGeom prst="rect">
            <a:avLst/>
          </a:prstGeom>
          <a:noFill/>
        </p:spPr>
        <p:txBody>
          <a:bodyPr wrap="none" rtlCol="0">
            <a:spAutoFit/>
          </a:bodyPr>
          <a:lstStyle/>
          <a:p>
            <a:r>
              <a:rPr lang="de-DE" b="1" dirty="0" smtClean="0"/>
              <a:t>Eine Familie steht plötzlich im Mittelpunkt der göttlichen Heilsgeschichte</a:t>
            </a:r>
            <a:endParaRPr lang="de-DE" b="1" dirty="0"/>
          </a:p>
        </p:txBody>
      </p:sp>
    </p:spTree>
    <p:extLst>
      <p:ext uri="{BB962C8B-B14F-4D97-AF65-F5344CB8AC3E}">
        <p14:creationId xmlns:p14="http://schemas.microsoft.com/office/powerpoint/2010/main" val="326857810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4524315"/>
          </a:xfrm>
          <a:prstGeom prst="rect">
            <a:avLst/>
          </a:prstGeom>
          <a:noFill/>
        </p:spPr>
        <p:txBody>
          <a:bodyPr wrap="square" rtlCol="0">
            <a:spAutoFit/>
          </a:bodyPr>
          <a:lstStyle/>
          <a:p>
            <a:pPr algn="just" defTabSz="6364288">
              <a:tabLst>
                <a:tab pos="7778750" algn="r"/>
              </a:tabLst>
            </a:pPr>
            <a:r>
              <a:rPr lang="de-DE" b="1" dirty="0" smtClean="0"/>
              <a:t>Eusebius von </a:t>
            </a:r>
            <a:r>
              <a:rPr lang="de-DE" b="1" dirty="0" err="1" smtClean="0"/>
              <a:t>Caesarea</a:t>
            </a:r>
            <a:endParaRPr lang="de-DE" b="1" dirty="0"/>
          </a:p>
          <a:p>
            <a:pPr algn="just" defTabSz="6364288">
              <a:tabLst>
                <a:tab pos="7778750" algn="r"/>
              </a:tabLst>
            </a:pPr>
            <a:r>
              <a:rPr lang="de-DE" dirty="0" smtClean="0"/>
              <a:t>Leben (2)</a:t>
            </a:r>
            <a:endParaRPr lang="de-DE" dirty="0"/>
          </a:p>
          <a:p>
            <a:pPr algn="just" defTabSz="6364288">
              <a:tabLst>
                <a:tab pos="7778750" algn="r"/>
              </a:tabLst>
            </a:pPr>
            <a:r>
              <a:rPr lang="de-DE" dirty="0" smtClean="0"/>
              <a:t>Nach </a:t>
            </a:r>
            <a:r>
              <a:rPr lang="de-DE" dirty="0"/>
              <a:t>Beendigung der </a:t>
            </a:r>
            <a:r>
              <a:rPr lang="de-DE" dirty="0" err="1"/>
              <a:t>diokletianischen</a:t>
            </a:r>
            <a:r>
              <a:rPr lang="de-DE" dirty="0"/>
              <a:t> Verfolgung wurde er um 313 zum Bischof von </a:t>
            </a:r>
            <a:r>
              <a:rPr lang="de-DE" dirty="0" err="1"/>
              <a:t>Caesarea</a:t>
            </a:r>
            <a:r>
              <a:rPr lang="de-DE" dirty="0"/>
              <a:t> gewählt. Über die folgenden Jahre ist wenig bekannt. Im </a:t>
            </a:r>
            <a:r>
              <a:rPr lang="de-DE" dirty="0" err="1"/>
              <a:t>arianischen</a:t>
            </a:r>
            <a:r>
              <a:rPr lang="de-DE" dirty="0"/>
              <a:t> Streit spielte er keine eindeutige Rolle. So verteidigte er Arius gegenüber dem Bischof Alexander von Alexandria und unterzeichnete nur unter Vorbehalt auf dem ersten Konzil von Nicäa 325 das </a:t>
            </a:r>
            <a:r>
              <a:rPr lang="de-DE" dirty="0" err="1"/>
              <a:t>nicaenische</a:t>
            </a:r>
            <a:r>
              <a:rPr lang="de-DE" dirty="0"/>
              <a:t> Symbol sowie das Anathema gegen die Arianer. Kurz zuvor durch eine Synode in Antiochia exkommuniziert, erschien Eusebius vor dem Konzil und wurde dort nach Vorlage seines Glaubensbekenntnisses von Kaiser Konstantin als rechtgläubig anerkannt.</a:t>
            </a:r>
          </a:p>
          <a:p>
            <a:pPr algn="just" defTabSz="6364288">
              <a:tabLst>
                <a:tab pos="7778750" algn="r"/>
              </a:tabLst>
            </a:pPr>
            <a:r>
              <a:rPr lang="de-DE" dirty="0"/>
              <a:t>In den folgenden Jahren blieb Eusebius wiederholt gegen seine innerkirchlichen Gegner in Syrien und Palästina siegreich. So leitete er 335 die Synode von </a:t>
            </a:r>
            <a:r>
              <a:rPr lang="de-DE" dirty="0" err="1"/>
              <a:t>Tyros</a:t>
            </a:r>
            <a:r>
              <a:rPr lang="de-DE" dirty="0"/>
              <a:t>, die Athanasios von Alexandria exkommunizierte. Nach dem Tod Konstantins lebte Eusebius nur noch kurze Zeit; er starb 339 oder 340.</a:t>
            </a:r>
          </a:p>
          <a:p>
            <a:pPr algn="just" defTabSz="6364288">
              <a:tabLst>
                <a:tab pos="7778750" algn="r"/>
              </a:tabLst>
            </a:pPr>
            <a:endParaRPr lang="de-DE" dirty="0" smtClean="0"/>
          </a:p>
        </p:txBody>
      </p:sp>
    </p:spTree>
    <p:extLst>
      <p:ext uri="{BB962C8B-B14F-4D97-AF65-F5344CB8AC3E}">
        <p14:creationId xmlns:p14="http://schemas.microsoft.com/office/powerpoint/2010/main" val="2478129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628800"/>
            <a:ext cx="7963419" cy="3693319"/>
          </a:xfrm>
          <a:prstGeom prst="rect">
            <a:avLst/>
          </a:prstGeom>
          <a:noFill/>
        </p:spPr>
        <p:txBody>
          <a:bodyPr wrap="square" rtlCol="0">
            <a:spAutoFit/>
          </a:bodyPr>
          <a:lstStyle/>
          <a:p>
            <a:pPr algn="just" defTabSz="6364288">
              <a:tabLst>
                <a:tab pos="7778750" algn="r"/>
              </a:tabLst>
            </a:pPr>
            <a:r>
              <a:rPr lang="de-DE" b="1" dirty="0" smtClean="0"/>
              <a:t>Eusebius von </a:t>
            </a:r>
            <a:r>
              <a:rPr lang="de-DE" b="1" dirty="0" err="1" smtClean="0"/>
              <a:t>Caesarea</a:t>
            </a:r>
            <a:endParaRPr lang="de-DE" b="1" dirty="0"/>
          </a:p>
          <a:p>
            <a:pPr algn="just" defTabSz="6364288">
              <a:tabLst>
                <a:tab pos="7778750" algn="r"/>
              </a:tabLst>
            </a:pPr>
            <a:r>
              <a:rPr lang="de-DE" dirty="0"/>
              <a:t>Theologisches Profil</a:t>
            </a:r>
          </a:p>
          <a:p>
            <a:pPr algn="just" defTabSz="6364288">
              <a:tabLst>
                <a:tab pos="7778750" algn="r"/>
              </a:tabLst>
            </a:pPr>
            <a:r>
              <a:rPr lang="de-DE" dirty="0"/>
              <a:t>Während Eusebius’ Bedeutung lange Zeit auf seine historischen Werke reduziert wurde, gelangt in der neueren Patristik auch sein theologisches Profil in den Blick. Er ergreift anfangs Partei für Arius, distanziert sich aber während und nach dem Konzil von </a:t>
            </a:r>
            <a:r>
              <a:rPr lang="de-DE" dirty="0" err="1"/>
              <a:t>Nicaea</a:t>
            </a:r>
            <a:r>
              <a:rPr lang="de-DE" dirty="0"/>
              <a:t> von dessen antitrinitarischen Spitzenaussagen. Er ist damit Repräsentant einer Mittelposition, die zwar trinitarisch lehrt, aber in der Nachfolge der Theologie des </a:t>
            </a:r>
            <a:r>
              <a:rPr lang="de-DE" dirty="0" err="1"/>
              <a:t>Origenes</a:t>
            </a:r>
            <a:r>
              <a:rPr lang="de-DE" dirty="0"/>
              <a:t> in </a:t>
            </a:r>
            <a:r>
              <a:rPr lang="de-DE" dirty="0" err="1"/>
              <a:t>subordinatianischem</a:t>
            </a:r>
            <a:r>
              <a:rPr lang="de-DE" dirty="0"/>
              <a:t> Sinn. Wie </a:t>
            </a:r>
            <a:r>
              <a:rPr lang="de-DE" dirty="0" err="1"/>
              <a:t>Origenes</a:t>
            </a:r>
            <a:r>
              <a:rPr lang="de-DE" dirty="0"/>
              <a:t>, ging er vom Grundgedanken der absoluten Souveränität Gottes aus. So war für ihn Gott der Ursprung von allem, was geschaffen ist. Christus aber war ihm von Gott gezeugt, nicht geschaffen, so dass Christus für Eusebius aus Gott, von diesem aber zu unterschieden sei wie das Licht von seiner Quelle.[1] Damit vertrat er den </a:t>
            </a:r>
            <a:r>
              <a:rPr lang="de-DE" dirty="0" err="1"/>
              <a:t>Subordinatianismus</a:t>
            </a:r>
            <a:r>
              <a:rPr lang="de-DE" dirty="0"/>
              <a:t>.</a:t>
            </a:r>
          </a:p>
        </p:txBody>
      </p:sp>
    </p:spTree>
    <p:extLst>
      <p:ext uri="{BB962C8B-B14F-4D97-AF65-F5344CB8AC3E}">
        <p14:creationId xmlns:p14="http://schemas.microsoft.com/office/powerpoint/2010/main" val="35094625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484784"/>
            <a:ext cx="7963419" cy="5355312"/>
          </a:xfrm>
          <a:prstGeom prst="rect">
            <a:avLst/>
          </a:prstGeom>
          <a:noFill/>
        </p:spPr>
        <p:txBody>
          <a:bodyPr wrap="square" rtlCol="0">
            <a:spAutoFit/>
          </a:bodyPr>
          <a:lstStyle/>
          <a:p>
            <a:pPr algn="just" defTabSz="6364288">
              <a:tabLst>
                <a:tab pos="7778750" algn="r"/>
              </a:tabLst>
            </a:pPr>
            <a:r>
              <a:rPr lang="de-DE" b="1" dirty="0" smtClean="0"/>
              <a:t>Eusebius von </a:t>
            </a:r>
            <a:r>
              <a:rPr lang="de-DE" b="1" dirty="0" err="1" smtClean="0"/>
              <a:t>Caesarea</a:t>
            </a:r>
            <a:endParaRPr lang="de-DE" b="1" dirty="0"/>
          </a:p>
          <a:p>
            <a:pPr algn="just" defTabSz="6364288">
              <a:tabLst>
                <a:tab pos="7778750" algn="r"/>
              </a:tabLst>
            </a:pPr>
            <a:r>
              <a:rPr lang="de-DE" dirty="0"/>
              <a:t>Historische Schriften</a:t>
            </a:r>
          </a:p>
          <a:p>
            <a:pPr algn="just" defTabSz="6364288">
              <a:tabLst>
                <a:tab pos="7778750" algn="r"/>
              </a:tabLst>
            </a:pPr>
            <a:r>
              <a:rPr lang="de-DE" dirty="0"/>
              <a:t>Eusebius war ein pragmatischer Denker und ein sehr belesener Gelehrter, der sich offenbar auf umfassendes Quellenmaterial stützte.[2] Er hatte Zugang zu vielen Quellen, öffentlichen Archiven, Kirchenbibliotheken und sogar Privatsammlungen (er baute beispielsweise die Bibliothek des </a:t>
            </a:r>
            <a:r>
              <a:rPr lang="de-DE" dirty="0" err="1"/>
              <a:t>Origenes</a:t>
            </a:r>
            <a:r>
              <a:rPr lang="de-DE" dirty="0"/>
              <a:t> weiter aus), die heute nicht mehr erhalten sind. Seine zahlreichen Zitate daraus sind historisch wertvoll. Darüber hinaus berichtete er Selbsterlebtes und Berichte von Augenzeugen. Diese Schilderungen sind nach heutigen Maßstäben nicht neutral, doch war Neutralität im modernen Sinne nicht die Hauptzielsetzung antiker Autoren. Eusebius hatte dennoch die Absicht, zu schildern, wie es sich zugetragen hat, und er sichtete sein Material teilweise durchaus kritisch, wenngleich er bisweilen selektiv vorging.</a:t>
            </a:r>
          </a:p>
          <a:p>
            <a:pPr algn="just" defTabSz="6364288">
              <a:tabLst>
                <a:tab pos="7778750" algn="r"/>
              </a:tabLst>
            </a:pPr>
            <a:r>
              <a:rPr lang="de-DE" dirty="0"/>
              <a:t>Wichtig für das Verständnis seiner in griechischer Sprache verfassten Werke ist, dass es ihm nicht um eine Geschichte der noch im Entstehen begriffenen Kirche ging, sondern um eine Darstellung der bereits existierenden, die er in den weiteren </a:t>
            </a:r>
            <a:r>
              <a:rPr lang="de-DE" dirty="0" smtClean="0"/>
              <a:t>Rahmen der Weltgeschichte </a:t>
            </a:r>
            <a:r>
              <a:rPr lang="de-DE" dirty="0"/>
              <a:t>einordnen wollte. Hierbei spielten </a:t>
            </a:r>
            <a:r>
              <a:rPr lang="de-DE" dirty="0" smtClean="0"/>
              <a:t>auch eschatologische Erwartungen eine </a:t>
            </a:r>
            <a:r>
              <a:rPr lang="de-DE" dirty="0"/>
              <a:t>Rolle. Für Eusebius bedeutet die Herrschaft Konstantins und die konstantinische Wende den Beginn einer Heils- und Friedenszeit</a:t>
            </a:r>
            <a:r>
              <a:rPr lang="de-DE" dirty="0" smtClean="0"/>
              <a:t>.</a:t>
            </a:r>
            <a:endParaRPr lang="de-DE" dirty="0"/>
          </a:p>
        </p:txBody>
      </p:sp>
    </p:spTree>
    <p:extLst>
      <p:ext uri="{BB962C8B-B14F-4D97-AF65-F5344CB8AC3E}">
        <p14:creationId xmlns:p14="http://schemas.microsoft.com/office/powerpoint/2010/main" val="27523862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t>Jakobus nach Tod und Auferstehung Jesu</a:t>
            </a:r>
          </a:p>
          <a:p>
            <a:r>
              <a:rPr lang="de-DE" dirty="0" smtClean="0"/>
              <a:t>Jakobus unter den Juden</a:t>
            </a:r>
            <a:endParaRPr lang="de-DE" dirty="0"/>
          </a:p>
        </p:txBody>
      </p:sp>
      <p:sp>
        <p:nvSpPr>
          <p:cNvPr id="6" name="Textfeld 5"/>
          <p:cNvSpPr txBox="1"/>
          <p:nvPr/>
        </p:nvSpPr>
        <p:spPr>
          <a:xfrm>
            <a:off x="2798918" y="1084094"/>
            <a:ext cx="3546164" cy="369332"/>
          </a:xfrm>
          <a:prstGeom prst="rect">
            <a:avLst/>
          </a:prstGeom>
          <a:noFill/>
        </p:spPr>
        <p:txBody>
          <a:bodyPr wrap="none" rtlCol="0">
            <a:spAutoFit/>
          </a:bodyPr>
          <a:lstStyle/>
          <a:p>
            <a:r>
              <a:rPr lang="de-DE" b="1" dirty="0" smtClean="0"/>
              <a:t>Autoren des 1. und 2. Jahrhunderts</a:t>
            </a:r>
            <a:endParaRPr lang="de-DE" b="1" dirty="0"/>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699134" y="1484784"/>
            <a:ext cx="7963419" cy="4801314"/>
          </a:xfrm>
          <a:prstGeom prst="rect">
            <a:avLst/>
          </a:prstGeom>
          <a:noFill/>
        </p:spPr>
        <p:txBody>
          <a:bodyPr wrap="square" rtlCol="0">
            <a:spAutoFit/>
          </a:bodyPr>
          <a:lstStyle/>
          <a:p>
            <a:pPr algn="just" defTabSz="6364288">
              <a:tabLst>
                <a:tab pos="7778750" algn="r"/>
              </a:tabLst>
            </a:pPr>
            <a:r>
              <a:rPr lang="de-DE" b="1" dirty="0" smtClean="0"/>
              <a:t>Eusebius von </a:t>
            </a:r>
            <a:r>
              <a:rPr lang="de-DE" b="1" dirty="0" err="1" smtClean="0"/>
              <a:t>Caesarea</a:t>
            </a:r>
            <a:endParaRPr lang="de-DE" b="1" dirty="0"/>
          </a:p>
          <a:p>
            <a:pPr algn="just" defTabSz="6364288">
              <a:tabLst>
                <a:tab pos="7778750" algn="r"/>
              </a:tabLst>
            </a:pPr>
            <a:r>
              <a:rPr lang="de-DE" dirty="0" smtClean="0"/>
              <a:t>Kirchengeschichte</a:t>
            </a:r>
            <a:endParaRPr lang="de-DE" dirty="0"/>
          </a:p>
          <a:p>
            <a:pPr algn="just" defTabSz="6364288">
              <a:tabLst>
                <a:tab pos="7778750" algn="r"/>
              </a:tabLst>
            </a:pPr>
            <a:r>
              <a:rPr lang="de-DE" dirty="0"/>
              <a:t>In seinem Hauptwerk, der Kirchengeschichte, schilderte Eusebius in zehn Büchern die Geschichte vom Entstehen der christlichen Kirche bis 324. Dabei sind die Angaben zur Authentizität der biblischen Schriften und die zahlreichen frühen außerbiblischen Zeugnisse zur historischen Bestätigung des biblischen Jesus von großer Bedeutung. Er liefert vor allem in den letzten drei Büchern eine reichhaltige Dokumentation durch eigene Nachforschungen. Aufgenommen wurde allerdings nur das, was in sein Bild passte. Er achtete sorgsam auf die innere Konzeption des Werkes. Als </a:t>
            </a:r>
            <a:r>
              <a:rPr lang="de-DE" dirty="0" err="1"/>
              <a:t>Origenist</a:t>
            </a:r>
            <a:r>
              <a:rPr lang="de-DE" dirty="0"/>
              <a:t> widmete er dem umstrittenen </a:t>
            </a:r>
            <a:r>
              <a:rPr lang="de-DE" dirty="0" err="1"/>
              <a:t>Origenes</a:t>
            </a:r>
            <a:r>
              <a:rPr lang="de-DE" dirty="0"/>
              <a:t> den Großteil eines ganzen Buches (VI 2–36). Eusebius ist die Hauptquelle für </a:t>
            </a:r>
            <a:r>
              <a:rPr lang="de-DE" dirty="0" err="1"/>
              <a:t>Origenes</a:t>
            </a:r>
            <a:r>
              <a:rPr lang="de-DE" dirty="0"/>
              <a:t>-Schriften. Er sammelte hunderte von Briefen des </a:t>
            </a:r>
            <a:r>
              <a:rPr lang="de-DE" dirty="0" err="1"/>
              <a:t>Origenes</a:t>
            </a:r>
            <a:r>
              <a:rPr lang="de-DE" dirty="0"/>
              <a:t>, manche sind allerdings fraglichen Ursprungs.</a:t>
            </a:r>
          </a:p>
          <a:p>
            <a:pPr algn="just" defTabSz="6364288">
              <a:tabLst>
                <a:tab pos="7778750" algn="r"/>
              </a:tabLst>
            </a:pPr>
            <a:r>
              <a:rPr lang="de-DE" dirty="0"/>
              <a:t>Seine Kirchengeschichte entfaltete eine beträchtliche Nachwirkung und wurde später fortgeführt von Sokrates </a:t>
            </a:r>
            <a:r>
              <a:rPr lang="de-DE" dirty="0" err="1"/>
              <a:t>Scholastikos</a:t>
            </a:r>
            <a:r>
              <a:rPr lang="de-DE" dirty="0"/>
              <a:t>, </a:t>
            </a:r>
            <a:r>
              <a:rPr lang="de-DE" dirty="0" err="1"/>
              <a:t>Sozomenos</a:t>
            </a:r>
            <a:r>
              <a:rPr lang="de-DE" dirty="0"/>
              <a:t>, </a:t>
            </a:r>
            <a:r>
              <a:rPr lang="de-DE" dirty="0" err="1"/>
              <a:t>Theodoret</a:t>
            </a:r>
            <a:r>
              <a:rPr lang="de-DE" dirty="0"/>
              <a:t> von Kyros und </a:t>
            </a:r>
            <a:r>
              <a:rPr lang="de-DE" dirty="0" err="1"/>
              <a:t>Euagrios</a:t>
            </a:r>
            <a:r>
              <a:rPr lang="de-DE" dirty="0"/>
              <a:t> </a:t>
            </a:r>
            <a:r>
              <a:rPr lang="de-DE" dirty="0" err="1"/>
              <a:t>Scholastikos</a:t>
            </a:r>
            <a:r>
              <a:rPr lang="de-DE" dirty="0"/>
              <a:t>. </a:t>
            </a:r>
            <a:r>
              <a:rPr lang="de-DE" dirty="0" err="1"/>
              <a:t>Rufinus</a:t>
            </a:r>
            <a:r>
              <a:rPr lang="de-DE" dirty="0"/>
              <a:t> von </a:t>
            </a:r>
            <a:r>
              <a:rPr lang="de-DE" dirty="0" err="1"/>
              <a:t>Aquileia</a:t>
            </a:r>
            <a:r>
              <a:rPr lang="de-DE" dirty="0"/>
              <a:t> übertrug sie frei ins Lateinische.</a:t>
            </a:r>
          </a:p>
        </p:txBody>
      </p:sp>
    </p:spTree>
    <p:extLst>
      <p:ext uri="{BB962C8B-B14F-4D97-AF65-F5344CB8AC3E}">
        <p14:creationId xmlns:p14="http://schemas.microsoft.com/office/powerpoint/2010/main" val="24873517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979712" y="188640"/>
            <a:ext cx="4068486" cy="646331"/>
          </a:xfrm>
          <a:prstGeom prst="rect">
            <a:avLst/>
          </a:prstGeom>
          <a:noFill/>
        </p:spPr>
        <p:txBody>
          <a:bodyPr wrap="none" rtlCol="0">
            <a:spAutoFit/>
          </a:bodyPr>
          <a:lstStyle/>
          <a:p>
            <a:r>
              <a:rPr lang="de-DE" b="1" dirty="0" smtClean="0">
                <a:solidFill>
                  <a:prstClr val="black"/>
                </a:solidFill>
              </a:rPr>
              <a:t>Jakobus nach Tod und Auferstehung Jesu</a:t>
            </a:r>
          </a:p>
          <a:p>
            <a:r>
              <a:rPr lang="de-DE" dirty="0" smtClean="0">
                <a:solidFill>
                  <a:prstClr val="black"/>
                </a:solidFill>
              </a:rPr>
              <a:t>Jakobus unter den Juden</a:t>
            </a:r>
            <a:endParaRPr lang="de-DE" dirty="0">
              <a:solidFill>
                <a:prstClr val="black"/>
              </a:solidFill>
            </a:endParaRPr>
          </a:p>
        </p:txBody>
      </p:sp>
      <p:sp>
        <p:nvSpPr>
          <p:cNvPr id="6" name="Textfeld 5"/>
          <p:cNvSpPr txBox="1"/>
          <p:nvPr/>
        </p:nvSpPr>
        <p:spPr>
          <a:xfrm>
            <a:off x="1816983" y="1084094"/>
            <a:ext cx="5510035" cy="369332"/>
          </a:xfrm>
          <a:prstGeom prst="rect">
            <a:avLst/>
          </a:prstGeom>
          <a:noFill/>
        </p:spPr>
        <p:txBody>
          <a:bodyPr wrap="none" rtlCol="0">
            <a:spAutoFit/>
          </a:bodyPr>
          <a:lstStyle/>
          <a:p>
            <a:r>
              <a:rPr lang="de-DE" b="1" dirty="0" smtClean="0">
                <a:solidFill>
                  <a:prstClr val="black"/>
                </a:solidFill>
              </a:rPr>
              <a:t>Die Arbeit des Jakobus – Verkündigung des Evangeliums</a:t>
            </a:r>
            <a:endParaRPr lang="de-DE" b="1" dirty="0">
              <a:solidFill>
                <a:prstClr val="black"/>
              </a:solidFill>
            </a:endParaRPr>
          </a:p>
        </p:txBody>
      </p:sp>
      <p:sp>
        <p:nvSpPr>
          <p:cNvPr id="8" name="Rechteck 7"/>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7" name="Textfeld 6"/>
          <p:cNvSpPr txBox="1"/>
          <p:nvPr/>
        </p:nvSpPr>
        <p:spPr>
          <a:xfrm>
            <a:off x="699134" y="1628800"/>
            <a:ext cx="7963419" cy="4801314"/>
          </a:xfrm>
          <a:prstGeom prst="rect">
            <a:avLst/>
          </a:prstGeom>
          <a:noFill/>
        </p:spPr>
        <p:txBody>
          <a:bodyPr wrap="square" rtlCol="0">
            <a:spAutoFit/>
          </a:bodyPr>
          <a:lstStyle/>
          <a:p>
            <a:pPr algn="just" defTabSz="6364288">
              <a:tabLst>
                <a:tab pos="7778750" algn="r"/>
              </a:tabLst>
            </a:pPr>
            <a:r>
              <a:rPr lang="de-DE" dirty="0" smtClean="0">
                <a:solidFill>
                  <a:prstClr val="black"/>
                </a:solidFill>
              </a:rPr>
              <a:t>Einige </a:t>
            </a:r>
            <a:r>
              <a:rPr lang="de-DE" dirty="0">
                <a:solidFill>
                  <a:prstClr val="black"/>
                </a:solidFill>
              </a:rPr>
              <a:t>von den sieben weiter oben (in den ‚Erinnerungen’) erwähnten </a:t>
            </a:r>
            <a:r>
              <a:rPr lang="de-DE" dirty="0" smtClean="0">
                <a:solidFill>
                  <a:prstClr val="black"/>
                </a:solidFill>
              </a:rPr>
              <a:t>Sekten</a:t>
            </a:r>
            <a:r>
              <a:rPr lang="de-DE" dirty="0">
                <a:solidFill>
                  <a:prstClr val="black"/>
                </a:solidFill>
              </a:rPr>
              <a:t> </a:t>
            </a:r>
            <a:r>
              <a:rPr lang="de-DE" dirty="0" smtClean="0">
                <a:solidFill>
                  <a:prstClr val="black"/>
                </a:solidFill>
              </a:rPr>
              <a:t>[</a:t>
            </a:r>
            <a:r>
              <a:rPr lang="de-DE" dirty="0">
                <a:solidFill>
                  <a:prstClr val="black"/>
                </a:solidFill>
              </a:rPr>
              <a:t>Essäer, Galiläer </a:t>
            </a:r>
            <a:r>
              <a:rPr lang="de-DE" dirty="0" err="1">
                <a:solidFill>
                  <a:prstClr val="black"/>
                </a:solidFill>
              </a:rPr>
              <a:t>Hemerobaptisten</a:t>
            </a:r>
            <a:r>
              <a:rPr lang="de-DE" dirty="0">
                <a:solidFill>
                  <a:prstClr val="black"/>
                </a:solidFill>
              </a:rPr>
              <a:t>, </a:t>
            </a:r>
            <a:r>
              <a:rPr lang="de-DE" dirty="0" err="1">
                <a:solidFill>
                  <a:prstClr val="black"/>
                </a:solidFill>
              </a:rPr>
              <a:t>Masbotheer</a:t>
            </a:r>
            <a:r>
              <a:rPr lang="de-DE" dirty="0">
                <a:solidFill>
                  <a:prstClr val="black"/>
                </a:solidFill>
              </a:rPr>
              <a:t>, Samariter, Sadduzäer, Pharisäer</a:t>
            </a:r>
            <a:r>
              <a:rPr lang="de-DE" dirty="0" smtClean="0">
                <a:solidFill>
                  <a:prstClr val="black"/>
                </a:solidFill>
              </a:rPr>
              <a:t>] fragten </a:t>
            </a:r>
            <a:r>
              <a:rPr lang="de-DE" dirty="0">
                <a:solidFill>
                  <a:prstClr val="black"/>
                </a:solidFill>
              </a:rPr>
              <a:t>ihn: ‚Welches ist die Türe Jesu</a:t>
            </a:r>
            <a:r>
              <a:rPr lang="de-DE" dirty="0" smtClean="0">
                <a:solidFill>
                  <a:prstClr val="black"/>
                </a:solidFill>
              </a:rPr>
              <a:t>?’</a:t>
            </a:r>
            <a:r>
              <a:rPr lang="de-DE" dirty="0">
                <a:solidFill>
                  <a:prstClr val="black"/>
                </a:solidFill>
              </a:rPr>
              <a:t> Er antwortete: ‚Jesus ist der Erlöser.’ Einige von ihnen wurden für den Glauben, </a:t>
            </a:r>
            <a:r>
              <a:rPr lang="de-DE" dirty="0" smtClean="0">
                <a:solidFill>
                  <a:prstClr val="black"/>
                </a:solidFill>
              </a:rPr>
              <a:t>dass </a:t>
            </a:r>
            <a:r>
              <a:rPr lang="de-DE" dirty="0">
                <a:solidFill>
                  <a:prstClr val="black"/>
                </a:solidFill>
              </a:rPr>
              <a:t>Jesus der Messias ist, gewonnen. Die erwähnten Sekten glaubten aber weder an die Auferstehung noch an die Vergeltung. Diejenigen von ihnen, welche den Glauben annahmen, verdankten ihn dem Jakobus. Da nun auch von den Führern (des Volkes) viele glaubten, entstand ein Aufruhr unter den Juden, den Schriftgelehrten und Pharisäern, welche erklärten, das ganze Volk laufe Gefahr, Jesus als den Messias zu erwarten</a:t>
            </a:r>
            <a:r>
              <a:rPr lang="de-DE" dirty="0" smtClean="0">
                <a:solidFill>
                  <a:prstClr val="black"/>
                </a:solidFill>
              </a:rPr>
              <a:t>.</a:t>
            </a:r>
          </a:p>
          <a:p>
            <a:pPr algn="just" defTabSz="6364288">
              <a:tabLst>
                <a:tab pos="7778750" algn="r"/>
              </a:tabLst>
            </a:pPr>
            <a:endParaRPr lang="de-DE" dirty="0">
              <a:solidFill>
                <a:prstClr val="black"/>
              </a:solidFill>
            </a:endParaRPr>
          </a:p>
          <a:p>
            <a:pPr algn="just" defTabSz="6364288">
              <a:tabLst>
                <a:tab pos="7778750" algn="r"/>
              </a:tabLst>
            </a:pPr>
            <a:r>
              <a:rPr lang="de-DE" dirty="0" smtClean="0">
                <a:solidFill>
                  <a:prstClr val="black"/>
                </a:solidFill>
              </a:rPr>
              <a:t>Jakobus wird von den Juden als „der Gerechte“ bezeichnet.</a:t>
            </a:r>
          </a:p>
          <a:p>
            <a:pPr algn="just" defTabSz="6364288">
              <a:tabLst>
                <a:tab pos="7778750" algn="r"/>
              </a:tabLst>
            </a:pPr>
            <a:r>
              <a:rPr lang="de-DE" dirty="0" smtClean="0">
                <a:solidFill>
                  <a:prstClr val="black"/>
                </a:solidFill>
              </a:rPr>
              <a:t>Dies bedeutet doch, dass er das Gesetz sorgfältig erfüllt hat, also als tadelloser Jude erfunden wurde.</a:t>
            </a:r>
          </a:p>
          <a:p>
            <a:pPr algn="just" defTabSz="6364288">
              <a:tabLst>
                <a:tab pos="7778750" algn="r"/>
              </a:tabLst>
            </a:pPr>
            <a:r>
              <a:rPr lang="de-DE" dirty="0" smtClean="0">
                <a:solidFill>
                  <a:prstClr val="black"/>
                </a:solidFill>
              </a:rPr>
              <a:t>Auf der anderen Seite unterstützte Jakobus Paulus.</a:t>
            </a:r>
          </a:p>
          <a:p>
            <a:pPr algn="just" defTabSz="6364288">
              <a:tabLst>
                <a:tab pos="7778750" algn="r"/>
              </a:tabLst>
            </a:pPr>
            <a:r>
              <a:rPr lang="de-DE" b="1" dirty="0" smtClean="0">
                <a:solidFill>
                  <a:prstClr val="black"/>
                </a:solidFill>
              </a:rPr>
              <a:t>Fazit:</a:t>
            </a:r>
            <a:r>
              <a:rPr lang="de-DE" dirty="0" smtClean="0">
                <a:solidFill>
                  <a:prstClr val="black"/>
                </a:solidFill>
              </a:rPr>
              <a:t> Jakobus ist ein messianischer Jude. Er lebt als Jude nach dem Gesetz und glaubt, dass Jesus der Messias ist. Damit gewinnt er offenbar viele Juden für Jesus.</a:t>
            </a:r>
            <a:endParaRPr lang="de-DE" dirty="0">
              <a:solidFill>
                <a:prstClr val="black"/>
              </a:solidFill>
            </a:endParaRPr>
          </a:p>
        </p:txBody>
      </p:sp>
    </p:spTree>
    <p:extLst>
      <p:ext uri="{BB962C8B-B14F-4D97-AF65-F5344CB8AC3E}">
        <p14:creationId xmlns:p14="http://schemas.microsoft.com/office/powerpoint/2010/main" val="3944976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2432076" cy="646331"/>
          </a:xfrm>
          <a:prstGeom prst="rect">
            <a:avLst/>
          </a:prstGeom>
          <a:noFill/>
        </p:spPr>
        <p:txBody>
          <a:bodyPr wrap="none" rtlCol="0">
            <a:spAutoFit/>
          </a:bodyPr>
          <a:lstStyle/>
          <a:p>
            <a:r>
              <a:rPr lang="de-DE" b="1" dirty="0" smtClean="0"/>
              <a:t>Die Familie des Jakobus</a:t>
            </a:r>
          </a:p>
          <a:p>
            <a:r>
              <a:rPr lang="de-DE" dirty="0" smtClean="0"/>
              <a:t>Herausforderungen</a:t>
            </a:r>
            <a:endParaRPr lang="de-DE" dirty="0"/>
          </a:p>
        </p:txBody>
      </p:sp>
      <p:sp>
        <p:nvSpPr>
          <p:cNvPr id="3" name="Textfeld 2"/>
          <p:cNvSpPr txBox="1"/>
          <p:nvPr/>
        </p:nvSpPr>
        <p:spPr>
          <a:xfrm>
            <a:off x="1288313" y="1084094"/>
            <a:ext cx="6567375" cy="369332"/>
          </a:xfrm>
          <a:prstGeom prst="rect">
            <a:avLst/>
          </a:prstGeom>
          <a:noFill/>
        </p:spPr>
        <p:txBody>
          <a:bodyPr wrap="none" rtlCol="0">
            <a:spAutoFit/>
          </a:bodyPr>
          <a:lstStyle/>
          <a:p>
            <a:r>
              <a:rPr lang="de-DE" b="1" dirty="0" smtClean="0"/>
              <a:t>Von Gott berufen, aber menschlich total gefordert und unter Druck</a:t>
            </a:r>
            <a:endParaRPr lang="de-DE" b="1" dirty="0"/>
          </a:p>
        </p:txBody>
      </p:sp>
      <p:sp>
        <p:nvSpPr>
          <p:cNvPr id="4" name="Textfeld 3"/>
          <p:cNvSpPr txBox="1"/>
          <p:nvPr/>
        </p:nvSpPr>
        <p:spPr>
          <a:xfrm>
            <a:off x="683568" y="1628800"/>
            <a:ext cx="7776865" cy="3093154"/>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Ø"/>
            </a:pPr>
            <a:r>
              <a:rPr lang="de-DE" dirty="0" smtClean="0"/>
              <a:t>Joseph nimmt die schwangere Maria zu sich (heiratet sie), verkehrt aber bis zur Geburt Jesu nicht mit ihr</a:t>
            </a:r>
          </a:p>
          <a:p>
            <a:pPr marL="285750" indent="-285750" algn="just">
              <a:spcAft>
                <a:spcPts val="600"/>
              </a:spcAft>
              <a:buFont typeface="Wingdings" panose="05000000000000000000" pitchFamily="2" charset="2"/>
              <a:buChar char="Ø"/>
            </a:pPr>
            <a:r>
              <a:rPr lang="de-DE" dirty="0" smtClean="0"/>
              <a:t>Keine Ruhe während der Schwangerschaft: Das Gebot des Kaisers, sich steuerlich einschätzen zu lassen: Die hochschwangere Maria muss von Nazareth </a:t>
            </a:r>
            <a:r>
              <a:rPr lang="de-DE" dirty="0"/>
              <a:t>nach </a:t>
            </a:r>
            <a:r>
              <a:rPr lang="de-DE" dirty="0" smtClean="0"/>
              <a:t>Bethlehem wandern: 156 km, 33 h, 1579m bergauf und 1141m bergab oder 146 km, 31 h, 2600m bergauf und 2182m bergab im Winter mit tags 17..19° nachts 10..12°.</a:t>
            </a:r>
            <a:endParaRPr lang="de-DE" dirty="0"/>
          </a:p>
          <a:p>
            <a:pPr marL="285750" indent="-285750" algn="just">
              <a:spcAft>
                <a:spcPts val="600"/>
              </a:spcAft>
              <a:buFont typeface="Wingdings" panose="05000000000000000000" pitchFamily="2" charset="2"/>
              <a:buChar char="Ø"/>
            </a:pPr>
            <a:r>
              <a:rPr lang="de-DE" dirty="0" smtClean="0"/>
              <a:t>Geburt Jesu in Bethlehem, Darstellung im Tempel, Besuch der Waisen aus dem Osten, Flucht nach Ägypten</a:t>
            </a:r>
          </a:p>
          <a:p>
            <a:pPr marL="285750" indent="-285750" algn="just">
              <a:spcAft>
                <a:spcPts val="600"/>
              </a:spcAft>
              <a:buFont typeface="Wingdings" panose="05000000000000000000" pitchFamily="2" charset="2"/>
              <a:buChar char="Ø"/>
            </a:pPr>
            <a:r>
              <a:rPr lang="de-DE" dirty="0" smtClean="0"/>
              <a:t>Rückkehr nach Nazareth</a:t>
            </a:r>
          </a:p>
        </p:txBody>
      </p:sp>
    </p:spTree>
    <p:extLst>
      <p:ext uri="{BB962C8B-B14F-4D97-AF65-F5344CB8AC3E}">
        <p14:creationId xmlns:p14="http://schemas.microsoft.com/office/powerpoint/2010/main" val="323595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3005375" cy="646331"/>
          </a:xfrm>
          <a:prstGeom prst="rect">
            <a:avLst/>
          </a:prstGeom>
          <a:noFill/>
        </p:spPr>
        <p:txBody>
          <a:bodyPr wrap="none" rtlCol="0">
            <a:spAutoFit/>
          </a:bodyPr>
          <a:lstStyle/>
          <a:p>
            <a:r>
              <a:rPr lang="de-DE" b="1" dirty="0" smtClean="0"/>
              <a:t>Die Familie des Jakobus</a:t>
            </a:r>
          </a:p>
          <a:p>
            <a:r>
              <a:rPr lang="de-DE" dirty="0" smtClean="0"/>
              <a:t>Fest im Wort Gottes verankert</a:t>
            </a:r>
            <a:endParaRPr lang="de-DE" dirty="0"/>
          </a:p>
        </p:txBody>
      </p:sp>
      <p:sp>
        <p:nvSpPr>
          <p:cNvPr id="3" name="Textfeld 2"/>
          <p:cNvSpPr txBox="1"/>
          <p:nvPr/>
        </p:nvSpPr>
        <p:spPr>
          <a:xfrm>
            <a:off x="1288313" y="1084094"/>
            <a:ext cx="6567375" cy="369332"/>
          </a:xfrm>
          <a:prstGeom prst="rect">
            <a:avLst/>
          </a:prstGeom>
          <a:noFill/>
        </p:spPr>
        <p:txBody>
          <a:bodyPr wrap="none" rtlCol="0">
            <a:spAutoFit/>
          </a:bodyPr>
          <a:lstStyle/>
          <a:p>
            <a:r>
              <a:rPr lang="de-DE" b="1" dirty="0" smtClean="0"/>
              <a:t>Wusstet </a:t>
            </a:r>
            <a:r>
              <a:rPr lang="de-DE" b="1" dirty="0"/>
              <a:t>ihr nicht, </a:t>
            </a:r>
            <a:r>
              <a:rPr lang="de-DE" b="1" dirty="0" smtClean="0"/>
              <a:t>dass </a:t>
            </a:r>
            <a:r>
              <a:rPr lang="de-DE" b="1" dirty="0"/>
              <a:t>ich sein </a:t>
            </a:r>
            <a:r>
              <a:rPr lang="de-DE" b="1" dirty="0" smtClean="0"/>
              <a:t>muss </a:t>
            </a:r>
            <a:r>
              <a:rPr lang="de-DE" b="1" dirty="0"/>
              <a:t>in dem, was meines Vaters ist?</a:t>
            </a:r>
          </a:p>
        </p:txBody>
      </p:sp>
      <p:sp>
        <p:nvSpPr>
          <p:cNvPr id="4" name="Textfeld 3"/>
          <p:cNvSpPr txBox="1"/>
          <p:nvPr/>
        </p:nvSpPr>
        <p:spPr>
          <a:xfrm>
            <a:off x="683568" y="1628800"/>
            <a:ext cx="7776865" cy="3216265"/>
          </a:xfrm>
          <a:prstGeom prst="rect">
            <a:avLst/>
          </a:prstGeom>
          <a:noFill/>
        </p:spPr>
        <p:txBody>
          <a:bodyPr wrap="square" rtlCol="0">
            <a:spAutoFit/>
          </a:bodyPr>
          <a:lstStyle/>
          <a:p>
            <a:pPr algn="just" defTabSz="6364288">
              <a:spcAft>
                <a:spcPts val="600"/>
              </a:spcAft>
              <a:tabLst>
                <a:tab pos="7560000" algn="r"/>
              </a:tabLst>
            </a:pPr>
            <a:r>
              <a:rPr lang="de-DE" i="1" dirty="0"/>
              <a:t>Und es begab sich, nach drei Tagen fanden sie ihn im Tempel sitzend mitten unter den Lehrern, wie er ihnen zuhörte und sie fragte. </a:t>
            </a:r>
            <a:r>
              <a:rPr lang="de-DE" i="1" dirty="0" smtClean="0"/>
              <a:t>Es </a:t>
            </a:r>
            <a:r>
              <a:rPr lang="de-DE" i="1" dirty="0"/>
              <a:t>erstaunten aber alle, die ihn hörten, über seinen Verstand und seine Antworten. </a:t>
            </a:r>
            <a:r>
              <a:rPr lang="de-DE" i="1" dirty="0" smtClean="0"/>
              <a:t>Und </a:t>
            </a:r>
            <a:r>
              <a:rPr lang="de-DE" i="1" dirty="0"/>
              <a:t>als sie ihn sahen, entsetzten sie sich; und seine Mutter sprach zu ihm: Kind, warum hast du uns das getan? Siehe, dein Vater und ich haben dich mit Schmerzen gesucht</a:t>
            </a:r>
            <a:r>
              <a:rPr lang="de-DE" i="1" dirty="0" smtClean="0"/>
              <a:t>. Und </a:t>
            </a:r>
            <a:r>
              <a:rPr lang="de-DE" i="1" dirty="0"/>
              <a:t>er sprach zu ihnen: Was habt ihr mich gesucht? </a:t>
            </a:r>
            <a:r>
              <a:rPr lang="de-DE" i="1" dirty="0" smtClean="0"/>
              <a:t>Wusstet </a:t>
            </a:r>
            <a:r>
              <a:rPr lang="de-DE" i="1" dirty="0"/>
              <a:t>ihr nicht, </a:t>
            </a:r>
            <a:r>
              <a:rPr lang="de-DE" i="1" dirty="0" smtClean="0"/>
              <a:t>dass </a:t>
            </a:r>
            <a:r>
              <a:rPr lang="de-DE" i="1" dirty="0"/>
              <a:t>ich sein </a:t>
            </a:r>
            <a:r>
              <a:rPr lang="de-DE" i="1" dirty="0" smtClean="0"/>
              <a:t>muss </a:t>
            </a:r>
            <a:r>
              <a:rPr lang="de-DE" i="1" dirty="0"/>
              <a:t>in dem, was meines Vaters ist? </a:t>
            </a:r>
            <a:r>
              <a:rPr lang="de-DE" i="1" dirty="0" smtClean="0"/>
              <a:t>Und </a:t>
            </a:r>
            <a:r>
              <a:rPr lang="de-DE" i="1" dirty="0"/>
              <a:t>sie verstanden das Wort nicht, das er zu ihnen sagte. </a:t>
            </a:r>
            <a:r>
              <a:rPr lang="de-DE" i="1" dirty="0" smtClean="0"/>
              <a:t>Und </a:t>
            </a:r>
            <a:r>
              <a:rPr lang="de-DE" i="1" dirty="0"/>
              <a:t>er ging mit ihnen hinab und kam gen Nazareth und war ihnen untertan. Und seine Mutter behielt alle diese Worte in ihrem Herzen. </a:t>
            </a:r>
            <a:r>
              <a:rPr lang="de-DE" i="1" dirty="0" smtClean="0"/>
              <a:t>Und </a:t>
            </a:r>
            <a:r>
              <a:rPr lang="de-DE" i="1" dirty="0"/>
              <a:t>Jesus nahm zu an Weisheit, Alter und Gnade bei Gott und den </a:t>
            </a:r>
            <a:r>
              <a:rPr lang="de-DE" i="1" dirty="0" smtClean="0"/>
              <a:t>Menschen.</a:t>
            </a:r>
          </a:p>
          <a:p>
            <a:pPr algn="just" defTabSz="6364288">
              <a:spcAft>
                <a:spcPts val="600"/>
              </a:spcAft>
              <a:tabLst>
                <a:tab pos="7560000" algn="r"/>
              </a:tabLst>
            </a:pPr>
            <a:r>
              <a:rPr lang="de-DE" dirty="0" smtClean="0"/>
              <a:t>	Lukas 2,46-52</a:t>
            </a:r>
          </a:p>
        </p:txBody>
      </p:sp>
    </p:spTree>
    <p:extLst>
      <p:ext uri="{BB962C8B-B14F-4D97-AF65-F5344CB8AC3E}">
        <p14:creationId xmlns:p14="http://schemas.microsoft.com/office/powerpoint/2010/main" val="3890442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79712" y="188640"/>
            <a:ext cx="2432076" cy="646331"/>
          </a:xfrm>
          <a:prstGeom prst="rect">
            <a:avLst/>
          </a:prstGeom>
          <a:noFill/>
        </p:spPr>
        <p:txBody>
          <a:bodyPr wrap="none" rtlCol="0">
            <a:spAutoFit/>
          </a:bodyPr>
          <a:lstStyle/>
          <a:p>
            <a:r>
              <a:rPr lang="de-DE" b="1" dirty="0" smtClean="0"/>
              <a:t>Die Familie des Jakobus</a:t>
            </a:r>
          </a:p>
          <a:p>
            <a:r>
              <a:rPr lang="de-DE" dirty="0" smtClean="0"/>
              <a:t>Die Sonderrolle Jesu</a:t>
            </a:r>
            <a:endParaRPr lang="de-DE" dirty="0"/>
          </a:p>
        </p:txBody>
      </p:sp>
      <p:sp>
        <p:nvSpPr>
          <p:cNvPr id="3" name="Textfeld 2"/>
          <p:cNvSpPr txBox="1"/>
          <p:nvPr/>
        </p:nvSpPr>
        <p:spPr>
          <a:xfrm>
            <a:off x="2899523" y="1084094"/>
            <a:ext cx="3344955" cy="369332"/>
          </a:xfrm>
          <a:prstGeom prst="rect">
            <a:avLst/>
          </a:prstGeom>
          <a:noFill/>
        </p:spPr>
        <p:txBody>
          <a:bodyPr wrap="none" rtlCol="0">
            <a:spAutoFit/>
          </a:bodyPr>
          <a:lstStyle/>
          <a:p>
            <a:r>
              <a:rPr lang="de-DE" b="1" dirty="0"/>
              <a:t>Was er euch sagen wird, das tut! </a:t>
            </a:r>
          </a:p>
        </p:txBody>
      </p:sp>
      <p:sp>
        <p:nvSpPr>
          <p:cNvPr id="4" name="Textfeld 3"/>
          <p:cNvSpPr txBox="1"/>
          <p:nvPr/>
        </p:nvSpPr>
        <p:spPr>
          <a:xfrm>
            <a:off x="683568" y="1628800"/>
            <a:ext cx="7776865" cy="4355038"/>
          </a:xfrm>
          <a:prstGeom prst="rect">
            <a:avLst/>
          </a:prstGeom>
          <a:noFill/>
        </p:spPr>
        <p:txBody>
          <a:bodyPr wrap="square" rtlCol="0">
            <a:spAutoFit/>
          </a:bodyPr>
          <a:lstStyle/>
          <a:p>
            <a:pPr algn="just" defTabSz="6364288">
              <a:spcAft>
                <a:spcPts val="600"/>
              </a:spcAft>
              <a:tabLst>
                <a:tab pos="7560000" algn="r"/>
              </a:tabLst>
            </a:pPr>
            <a:r>
              <a:rPr lang="de-DE" i="1" dirty="0"/>
              <a:t>Und am dritten Tage war eine Hochzeit zu Kana in Galiläa, und die Mutter Jesu war dort. </a:t>
            </a:r>
            <a:r>
              <a:rPr lang="de-DE" i="1" dirty="0" smtClean="0"/>
              <a:t>Aber </a:t>
            </a:r>
            <a:r>
              <a:rPr lang="de-DE" i="1" dirty="0"/>
              <a:t>auch Jesus wurde samt seinen Jüngern zur Hochzeit geladen. </a:t>
            </a:r>
            <a:r>
              <a:rPr lang="de-DE" i="1" dirty="0" smtClean="0"/>
              <a:t>Und </a:t>
            </a:r>
            <a:r>
              <a:rPr lang="de-DE" i="1" dirty="0"/>
              <a:t>als es an Wein mangelte, spricht die Mutter Jesu zu ihm: Sie haben keinen Wein. </a:t>
            </a:r>
            <a:r>
              <a:rPr lang="de-DE" i="1" dirty="0" smtClean="0"/>
              <a:t>Jesus </a:t>
            </a:r>
            <a:r>
              <a:rPr lang="de-DE" i="1" dirty="0"/>
              <a:t>spricht zu ihr: Weib, was habe ich mit dir zu schaffen? Meine Stunde ist noch nicht gekommen! </a:t>
            </a:r>
            <a:r>
              <a:rPr lang="de-DE" i="1" dirty="0" smtClean="0"/>
              <a:t>Seine </a:t>
            </a:r>
            <a:r>
              <a:rPr lang="de-DE" i="1" dirty="0"/>
              <a:t>Mutter spricht zu den Dienern: Was er euch sagen wird, das tut! </a:t>
            </a:r>
            <a:r>
              <a:rPr lang="de-DE" dirty="0" smtClean="0"/>
              <a:t>	Johannes 2,1-5</a:t>
            </a:r>
          </a:p>
          <a:p>
            <a:pPr algn="just" defTabSz="6364288">
              <a:spcAft>
                <a:spcPts val="600"/>
              </a:spcAft>
              <a:tabLst>
                <a:tab pos="7560000" algn="r"/>
              </a:tabLst>
            </a:pPr>
            <a:endParaRPr lang="de-DE" dirty="0"/>
          </a:p>
          <a:p>
            <a:pPr algn="just" defTabSz="6364288">
              <a:spcAft>
                <a:spcPts val="600"/>
              </a:spcAft>
              <a:tabLst>
                <a:tab pos="7560000" algn="r"/>
              </a:tabLst>
            </a:pPr>
            <a:endParaRPr lang="de-DE" dirty="0" smtClean="0"/>
          </a:p>
          <a:p>
            <a:pPr algn="just" defTabSz="6364288">
              <a:spcAft>
                <a:spcPts val="600"/>
              </a:spcAft>
              <a:tabLst>
                <a:tab pos="7560000" algn="r"/>
              </a:tabLst>
            </a:pPr>
            <a:endParaRPr lang="de-DE" dirty="0"/>
          </a:p>
          <a:p>
            <a:pPr algn="just" defTabSz="6364288">
              <a:spcAft>
                <a:spcPts val="600"/>
              </a:spcAft>
              <a:tabLst>
                <a:tab pos="7560000" algn="r"/>
              </a:tabLst>
            </a:pPr>
            <a:r>
              <a:rPr lang="de-DE" dirty="0" smtClean="0"/>
              <a:t>Jesus spielte in der Familie eine besondere Rolle, war zu dieser Zeit vielleicht schon Familienvorstand, weil der Vater Joseph nicht mehr erwähnt wird und vermutlich schon verstorben ist.</a:t>
            </a:r>
          </a:p>
          <a:p>
            <a:pPr algn="just" defTabSz="6364288">
              <a:spcAft>
                <a:spcPts val="600"/>
              </a:spcAft>
              <a:tabLst>
                <a:tab pos="7560000" algn="r"/>
              </a:tabLst>
            </a:pPr>
            <a:r>
              <a:rPr lang="de-DE" dirty="0" smtClean="0"/>
              <a:t>Aus der Bemerkung der Maria geht aber hervor, dass Jesus auch geistlich eine besondere Rolle gespielt hat.</a:t>
            </a:r>
          </a:p>
        </p:txBody>
      </p:sp>
    </p:spTree>
    <p:extLst>
      <p:ext uri="{BB962C8B-B14F-4D97-AF65-F5344CB8AC3E}">
        <p14:creationId xmlns:p14="http://schemas.microsoft.com/office/powerpoint/2010/main" val="1638671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11494</Words>
  <Application>Microsoft Office PowerPoint</Application>
  <PresentationFormat>Bildschirmpräsentation (4:3)</PresentationFormat>
  <Paragraphs>976</Paragraphs>
  <Slides>64</Slides>
  <Notes>64</Notes>
  <HiddenSlides>0</HiddenSlides>
  <MMClips>0</MMClips>
  <ScaleCrop>false</ScaleCrop>
  <HeadingPairs>
    <vt:vector size="4" baseType="variant">
      <vt:variant>
        <vt:lpstr>Design</vt:lpstr>
      </vt:variant>
      <vt:variant>
        <vt:i4>1</vt:i4>
      </vt:variant>
      <vt:variant>
        <vt:lpstr>Folientitel</vt:lpstr>
      </vt:variant>
      <vt:variant>
        <vt:i4>64</vt:i4>
      </vt:variant>
    </vt:vector>
  </HeadingPairs>
  <TitlesOfParts>
    <vt:vector size="65"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Jakobus, der Bruder des HERRN</dc:title>
  <dc:creator>Zobel</dc:creator>
  <cp:lastModifiedBy>Zobel</cp:lastModifiedBy>
  <cp:revision>158</cp:revision>
  <cp:lastPrinted>2020-10-11T17:58:49Z</cp:lastPrinted>
  <dcterms:created xsi:type="dcterms:W3CDTF">2020-09-30T17:06:49Z</dcterms:created>
  <dcterms:modified xsi:type="dcterms:W3CDTF">2020-10-11T21:16:51Z</dcterms:modified>
</cp:coreProperties>
</file>